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256" r:id="rId2"/>
    <p:sldId id="257" r:id="rId3"/>
    <p:sldId id="325" r:id="rId4"/>
    <p:sldId id="326" r:id="rId5"/>
    <p:sldId id="307" r:id="rId6"/>
    <p:sldId id="258" r:id="rId7"/>
    <p:sldId id="332" r:id="rId8"/>
    <p:sldId id="310" r:id="rId9"/>
    <p:sldId id="333" r:id="rId10"/>
    <p:sldId id="308" r:id="rId11"/>
    <p:sldId id="309" r:id="rId12"/>
    <p:sldId id="324" r:id="rId13"/>
    <p:sldId id="311" r:id="rId14"/>
    <p:sldId id="312" r:id="rId15"/>
    <p:sldId id="313" r:id="rId16"/>
    <p:sldId id="314" r:id="rId17"/>
    <p:sldId id="315" r:id="rId18"/>
    <p:sldId id="334" r:id="rId19"/>
    <p:sldId id="318" r:id="rId20"/>
    <p:sldId id="341" r:id="rId21"/>
    <p:sldId id="316" r:id="rId22"/>
    <p:sldId id="292" r:id="rId23"/>
    <p:sldId id="319" r:id="rId24"/>
    <p:sldId id="286" r:id="rId25"/>
    <p:sldId id="288" r:id="rId26"/>
    <p:sldId id="356" r:id="rId27"/>
    <p:sldId id="357" r:id="rId28"/>
    <p:sldId id="330" r:id="rId29"/>
    <p:sldId id="358" r:id="rId30"/>
    <p:sldId id="290" r:id="rId31"/>
    <p:sldId id="361" r:id="rId32"/>
    <p:sldId id="320" r:id="rId33"/>
    <p:sldId id="298" r:id="rId3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4A6400"/>
    <a:srgbClr val="283600"/>
    <a:srgbClr val="2532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605" autoAdjust="0"/>
    <p:restoredTop sz="94699" autoAdjust="0"/>
  </p:normalViewPr>
  <p:slideViewPr>
    <p:cSldViewPr>
      <p:cViewPr varScale="1">
        <p:scale>
          <a:sx n="106" d="100"/>
          <a:sy n="106" d="100"/>
        </p:scale>
        <p:origin x="-1044" y="-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FF024-84C8-4C93-90C7-9BA706B9A04E}" type="datetimeFigureOut">
              <a:rPr lang="fr-FR" smtClean="0"/>
              <a:pPr/>
              <a:t>10/12/2021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0DF248-0651-4FFB-8C44-6328CD14834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78941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0DF248-0651-4FFB-8C44-6328CD148342}" type="slidenum">
              <a:rPr lang="fr-FR" smtClean="0"/>
              <a:pPr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40437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0DF248-0651-4FFB-8C44-6328CD148342}" type="slidenum">
              <a:rPr lang="fr-FR" smtClean="0"/>
              <a:pPr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040446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0DF248-0651-4FFB-8C44-6328CD148342}" type="slidenum">
              <a:rPr lang="fr-FR" smtClean="0"/>
              <a:pPr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443292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9D0FA71A-6D77-4070-9BAB-992682AA7003}" type="datetimeFigureOut">
              <a:rPr lang="fr-FR" smtClean="0"/>
              <a:pPr/>
              <a:t>10/12/2021</a:t>
            </a:fld>
            <a:endParaRPr lang="fr-FR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3A641272-9663-4EC2-81DD-DE47BA42D1B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A71A-6D77-4070-9BAB-992682AA7003}" type="datetimeFigureOut">
              <a:rPr lang="fr-FR" smtClean="0"/>
              <a:pPr/>
              <a:t>10/12/2021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41272-9663-4EC2-81DD-DE47BA42D1B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A71A-6D77-4070-9BAB-992682AA7003}" type="datetimeFigureOut">
              <a:rPr lang="fr-FR" smtClean="0"/>
              <a:pPr/>
              <a:t>10/12/2021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41272-9663-4EC2-81DD-DE47BA42D1B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A71A-6D77-4070-9BAB-992682AA7003}" type="datetimeFigureOut">
              <a:rPr lang="fr-FR" smtClean="0"/>
              <a:pPr/>
              <a:t>10/12/2021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41272-9663-4EC2-81DD-DE47BA42D1B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A71A-6D77-4070-9BAB-992682AA7003}" type="datetimeFigureOut">
              <a:rPr lang="fr-FR" smtClean="0"/>
              <a:pPr/>
              <a:t>10/12/2021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41272-9663-4EC2-81DD-DE47BA42D1B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A71A-6D77-4070-9BAB-992682AA7003}" type="datetimeFigureOut">
              <a:rPr lang="fr-FR" smtClean="0"/>
              <a:pPr/>
              <a:t>10/12/2021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41272-9663-4EC2-81DD-DE47BA42D1B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A71A-6D77-4070-9BAB-992682AA7003}" type="datetimeFigureOut">
              <a:rPr lang="fr-FR" smtClean="0"/>
              <a:pPr/>
              <a:t>10/12/2021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41272-9663-4EC2-81DD-DE47BA42D1B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A71A-6D77-4070-9BAB-992682AA7003}" type="datetimeFigureOut">
              <a:rPr lang="fr-FR" smtClean="0"/>
              <a:pPr/>
              <a:t>10/12/2021</a:t>
            </a:fld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41272-9663-4EC2-81DD-DE47BA42D1B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A71A-6D77-4070-9BAB-992682AA7003}" type="datetimeFigureOut">
              <a:rPr lang="fr-FR" smtClean="0"/>
              <a:pPr/>
              <a:t>10/12/2021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41272-9663-4EC2-81DD-DE47BA42D1B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A71A-6D77-4070-9BAB-992682AA7003}" type="datetimeFigureOut">
              <a:rPr lang="fr-FR" smtClean="0"/>
              <a:pPr/>
              <a:t>10/12/2021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41272-9663-4EC2-81DD-DE47BA42D1B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A71A-6D77-4070-9BAB-992682AA7003}" type="datetimeFigureOut">
              <a:rPr lang="fr-FR" smtClean="0"/>
              <a:pPr/>
              <a:t>10/12/2021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41272-9663-4EC2-81DD-DE47BA42D1B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283600"/>
            </a:gs>
            <a:gs pos="79000">
              <a:schemeClr val="bg2">
                <a:tint val="92000"/>
                <a:shade val="66000"/>
                <a:satMod val="110000"/>
                <a:lumMod val="80000"/>
              </a:schemeClr>
            </a:gs>
            <a:gs pos="100000">
              <a:schemeClr val="bg2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9D0FA71A-6D77-4070-9BAB-992682AA7003}" type="datetimeFigureOut">
              <a:rPr lang="fr-FR" smtClean="0"/>
              <a:pPr/>
              <a:t>10/12/2021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3A641272-9663-4EC2-81DD-DE47BA42D1B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jpeg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0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1.png"/><Relationship Id="rId7" Type="http://schemas.openxmlformats.org/officeDocument/2006/relationships/image" Target="../media/image7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8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b="1" dirty="0"/>
              <a:t/>
            </a:r>
            <a:br>
              <a:rPr lang="fr-FR" b="1" dirty="0"/>
            </a:br>
            <a:r>
              <a:rPr lang="fr-FR" b="1" dirty="0"/>
              <a:t/>
            </a:r>
            <a:br>
              <a:rPr lang="fr-FR" b="1" dirty="0"/>
            </a:br>
            <a:r>
              <a:rPr lang="fr-FR" b="1" dirty="0">
                <a:solidFill>
                  <a:srgbClr val="4A6400"/>
                </a:solidFill>
              </a:rPr>
              <a:t>ASSEMBLEE GENERALE</a:t>
            </a:r>
            <a:r>
              <a:rPr lang="fr-FR" b="1" dirty="0"/>
              <a:t/>
            </a:r>
            <a:br>
              <a:rPr lang="fr-FR" b="1" dirty="0"/>
            </a:br>
            <a:endParaRPr lang="fr-FR" b="1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644008" y="4421080"/>
            <a:ext cx="3528391" cy="1260629"/>
          </a:xfrm>
        </p:spPr>
        <p:txBody>
          <a:bodyPr/>
          <a:lstStyle/>
          <a:p>
            <a:endParaRPr lang="fr-FR" b="1" dirty="0"/>
          </a:p>
          <a:p>
            <a:r>
              <a:rPr lang="fr-FR" b="1" dirty="0"/>
              <a:t>VENDREDI 26 NOVEMBRE 2021</a:t>
            </a:r>
          </a:p>
        </p:txBody>
      </p:sp>
      <p:pic>
        <p:nvPicPr>
          <p:cNvPr id="9" name="Image 8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539552" y="2780928"/>
            <a:ext cx="3968151" cy="18169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0" name="Image 9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98" r="15763"/>
          <a:stretch/>
        </p:blipFill>
        <p:spPr bwMode="auto">
          <a:xfrm>
            <a:off x="4860032" y="0"/>
            <a:ext cx="3157899" cy="2160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4581128"/>
            <a:ext cx="2544665" cy="1931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332656"/>
            <a:ext cx="4393631" cy="1501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15616" y="1772816"/>
            <a:ext cx="2905125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Image 13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64088" y="4077072"/>
            <a:ext cx="2088232" cy="28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47361981"/>
      </p:ext>
    </p:extLst>
  </p:cSld>
  <p:clrMapOvr>
    <a:masterClrMapping/>
  </p:clrMapOvr>
  <p:transition spd="slow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971600" y="1052736"/>
            <a:ext cx="6637468" cy="786011"/>
          </a:xfrm>
        </p:spPr>
        <p:txBody>
          <a:bodyPr/>
          <a:lstStyle/>
          <a:p>
            <a:r>
              <a:rPr lang="fr-FR" dirty="0"/>
              <a:t>Présentation du club</a:t>
            </a:r>
          </a:p>
        </p:txBody>
      </p:sp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4365104"/>
            <a:ext cx="5838825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1916832"/>
            <a:ext cx="6610350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02294494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87624" y="1052736"/>
            <a:ext cx="7128792" cy="792087"/>
          </a:xfrm>
        </p:spPr>
        <p:txBody>
          <a:bodyPr/>
          <a:lstStyle/>
          <a:p>
            <a:r>
              <a:rPr lang="fr-FR" dirty="0"/>
              <a:t>La composition du bureau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27584" y="2060848"/>
            <a:ext cx="6997507" cy="3960440"/>
          </a:xfrm>
        </p:spPr>
        <p:txBody>
          <a:bodyPr>
            <a:noAutofit/>
          </a:bodyPr>
          <a:lstStyle/>
          <a:p>
            <a:endParaRPr lang="fr-FR" sz="1200" dirty="0"/>
          </a:p>
          <a:p>
            <a:r>
              <a:rPr lang="fr-FR" sz="1400" dirty="0">
                <a:solidFill>
                  <a:schemeClr val="tx1"/>
                </a:solidFill>
              </a:rPr>
              <a:t>Président : Pascal Renault</a:t>
            </a:r>
          </a:p>
          <a:p>
            <a:r>
              <a:rPr lang="fr-FR" sz="1400" dirty="0">
                <a:solidFill>
                  <a:schemeClr val="tx1"/>
                </a:solidFill>
              </a:rPr>
              <a:t>Vice Président : Vincent Berthelot</a:t>
            </a:r>
          </a:p>
          <a:p>
            <a:r>
              <a:rPr lang="fr-FR" sz="1400" dirty="0">
                <a:solidFill>
                  <a:schemeClr val="tx1"/>
                </a:solidFill>
              </a:rPr>
              <a:t>Vice Présidente : Delphine Salvadori</a:t>
            </a:r>
          </a:p>
          <a:p>
            <a:r>
              <a:rPr lang="fr-FR" sz="1400" dirty="0">
                <a:solidFill>
                  <a:schemeClr val="tx1"/>
                </a:solidFill>
              </a:rPr>
              <a:t>Référents sécurité : Anne Hautreux / Pascal Renault</a:t>
            </a:r>
          </a:p>
          <a:p>
            <a:r>
              <a:rPr lang="fr-FR" sz="1400" dirty="0">
                <a:solidFill>
                  <a:schemeClr val="tx1"/>
                </a:solidFill>
              </a:rPr>
              <a:t> </a:t>
            </a:r>
          </a:p>
          <a:p>
            <a:r>
              <a:rPr lang="fr-FR" sz="1400" dirty="0">
                <a:solidFill>
                  <a:schemeClr val="tx1"/>
                </a:solidFill>
              </a:rPr>
              <a:t>Trésorier : Bruno Courtois</a:t>
            </a:r>
          </a:p>
          <a:p>
            <a:r>
              <a:rPr lang="fr-FR" sz="1400" dirty="0">
                <a:solidFill>
                  <a:schemeClr val="tx1"/>
                </a:solidFill>
              </a:rPr>
              <a:t>Trésorier adjoint  : Sylvain Guyot</a:t>
            </a:r>
          </a:p>
          <a:p>
            <a:r>
              <a:rPr lang="fr-FR" sz="1400" dirty="0">
                <a:solidFill>
                  <a:schemeClr val="tx1"/>
                </a:solidFill>
              </a:rPr>
              <a:t> </a:t>
            </a:r>
          </a:p>
          <a:p>
            <a:r>
              <a:rPr lang="fr-FR" sz="1400" dirty="0">
                <a:solidFill>
                  <a:schemeClr val="tx1"/>
                </a:solidFill>
              </a:rPr>
              <a:t>Secrétaire : Anne Hautreux</a:t>
            </a:r>
          </a:p>
          <a:p>
            <a:r>
              <a:rPr lang="fr-FR" sz="1400" dirty="0">
                <a:solidFill>
                  <a:schemeClr val="tx1"/>
                </a:solidFill>
              </a:rPr>
              <a:t>Secrétaires adjointes : Séverine Bachelet / Céline Hozsan / Chantal Carrara</a:t>
            </a:r>
          </a:p>
          <a:p>
            <a:r>
              <a:rPr lang="fr-FR" sz="1400" dirty="0">
                <a:solidFill>
                  <a:schemeClr val="tx1"/>
                </a:solidFill>
              </a:rPr>
              <a:t> </a:t>
            </a:r>
          </a:p>
          <a:p>
            <a:r>
              <a:rPr lang="fr-FR" sz="1400" dirty="0">
                <a:solidFill>
                  <a:schemeClr val="tx1"/>
                </a:solidFill>
              </a:rPr>
              <a:t>Gestion de l'école VTT : Delphine Salvadori / Vincent Berthelot / Patrice Borie</a:t>
            </a:r>
          </a:p>
          <a:p>
            <a:r>
              <a:rPr lang="fr-FR" sz="1200" dirty="0"/>
              <a:t> </a:t>
            </a:r>
          </a:p>
        </p:txBody>
      </p:sp>
      <p:pic>
        <p:nvPicPr>
          <p:cNvPr id="4" name="Imag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87624" y="1052736"/>
            <a:ext cx="7128792" cy="792087"/>
          </a:xfrm>
        </p:spPr>
        <p:txBody>
          <a:bodyPr/>
          <a:lstStyle/>
          <a:p>
            <a:r>
              <a:rPr lang="fr-FR" dirty="0"/>
              <a:t>La composition du bureau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11560" y="1916832"/>
            <a:ext cx="7992888" cy="4104456"/>
          </a:xfrm>
        </p:spPr>
        <p:txBody>
          <a:bodyPr>
            <a:noAutofit/>
          </a:bodyPr>
          <a:lstStyle/>
          <a:p>
            <a:r>
              <a:rPr lang="fr-FR" sz="1200" dirty="0"/>
              <a:t> </a:t>
            </a:r>
          </a:p>
          <a:p>
            <a:r>
              <a:rPr lang="fr-FR" sz="1400" b="1" u="sng" dirty="0">
                <a:solidFill>
                  <a:schemeClr val="tx1"/>
                </a:solidFill>
              </a:rPr>
              <a:t>Référents :</a:t>
            </a:r>
            <a:endParaRPr lang="fr-FR" sz="1400" dirty="0">
              <a:solidFill>
                <a:schemeClr val="tx1"/>
              </a:solidFill>
            </a:endParaRPr>
          </a:p>
          <a:p>
            <a:r>
              <a:rPr lang="fr-FR" sz="1400" dirty="0">
                <a:solidFill>
                  <a:schemeClr val="tx1"/>
                </a:solidFill>
              </a:rPr>
              <a:t>Référent UFOLEP / VTT Jeunes : Patrice Borie / Frédéric Weil</a:t>
            </a:r>
          </a:p>
          <a:p>
            <a:r>
              <a:rPr lang="fr-FR" sz="1400" dirty="0">
                <a:solidFill>
                  <a:schemeClr val="tx1"/>
                </a:solidFill>
              </a:rPr>
              <a:t>Référent UFOLEP / VTT Adultes : Vincent Berthelot / Sébastien Rolland / Stéphane Salvadori</a:t>
            </a:r>
          </a:p>
          <a:p>
            <a:r>
              <a:rPr lang="fr-FR" sz="1400" dirty="0">
                <a:solidFill>
                  <a:schemeClr val="tx1"/>
                </a:solidFill>
              </a:rPr>
              <a:t>Référent UFOLEP / </a:t>
            </a:r>
            <a:r>
              <a:rPr lang="fr-FR" sz="1400" dirty="0" err="1">
                <a:solidFill>
                  <a:schemeClr val="tx1"/>
                </a:solidFill>
              </a:rPr>
              <a:t>Cyclosport</a:t>
            </a:r>
            <a:r>
              <a:rPr lang="fr-FR" sz="1400" dirty="0">
                <a:solidFill>
                  <a:schemeClr val="tx1"/>
                </a:solidFill>
              </a:rPr>
              <a:t> (Route / </a:t>
            </a:r>
            <a:r>
              <a:rPr lang="fr-FR" sz="1400" dirty="0" err="1">
                <a:solidFill>
                  <a:schemeClr val="tx1"/>
                </a:solidFill>
              </a:rPr>
              <a:t>Cyclo-Cross</a:t>
            </a:r>
            <a:r>
              <a:rPr lang="fr-FR" sz="1400" dirty="0">
                <a:solidFill>
                  <a:schemeClr val="tx1"/>
                </a:solidFill>
              </a:rPr>
              <a:t>) : Pascal Renault / Sylvain Devaux</a:t>
            </a:r>
          </a:p>
          <a:p>
            <a:r>
              <a:rPr lang="fr-FR" sz="1400" dirty="0">
                <a:solidFill>
                  <a:schemeClr val="tx1"/>
                </a:solidFill>
              </a:rPr>
              <a:t>Référent UFOLEP / Cyclotourisme : Bruno Courtois</a:t>
            </a:r>
          </a:p>
          <a:p>
            <a:r>
              <a:rPr lang="fr-FR" sz="1400" dirty="0">
                <a:solidFill>
                  <a:schemeClr val="tx1"/>
                </a:solidFill>
              </a:rPr>
              <a:t>Référents FFC : Pascal Renault / Anne Hautreux</a:t>
            </a:r>
          </a:p>
          <a:p>
            <a:r>
              <a:rPr lang="fr-FR" sz="1400" dirty="0">
                <a:solidFill>
                  <a:schemeClr val="tx1"/>
                </a:solidFill>
              </a:rPr>
              <a:t>Référent TRIATHLON : Sébastien Rolland / Frédéric Weil</a:t>
            </a:r>
          </a:p>
          <a:p>
            <a:r>
              <a:rPr lang="fr-FR" sz="1400" dirty="0">
                <a:solidFill>
                  <a:schemeClr val="tx1"/>
                </a:solidFill>
              </a:rPr>
              <a:t> </a:t>
            </a:r>
          </a:p>
          <a:p>
            <a:r>
              <a:rPr lang="fr-FR" sz="1400" dirty="0">
                <a:solidFill>
                  <a:schemeClr val="tx1"/>
                </a:solidFill>
              </a:rPr>
              <a:t> </a:t>
            </a:r>
            <a:r>
              <a:rPr lang="fr-FR" sz="1400" b="1" u="sng" dirty="0">
                <a:solidFill>
                  <a:schemeClr val="tx1"/>
                </a:solidFill>
              </a:rPr>
              <a:t>Responsables :   </a:t>
            </a:r>
            <a:endParaRPr lang="fr-FR" sz="1400" dirty="0">
              <a:solidFill>
                <a:schemeClr val="tx1"/>
              </a:solidFill>
            </a:endParaRPr>
          </a:p>
          <a:p>
            <a:r>
              <a:rPr lang="fr-FR" sz="1400" dirty="0">
                <a:solidFill>
                  <a:schemeClr val="tx1"/>
                </a:solidFill>
              </a:rPr>
              <a:t>Liaison Mairie de Marines :  Bruno Courtois</a:t>
            </a:r>
          </a:p>
          <a:p>
            <a:r>
              <a:rPr lang="fr-FR" sz="1400" dirty="0">
                <a:solidFill>
                  <a:schemeClr val="tx1"/>
                </a:solidFill>
              </a:rPr>
              <a:t>Logistique : Julien Ferrandon, Stéphane Salvadori / Bruno Courtois</a:t>
            </a:r>
          </a:p>
          <a:p>
            <a:r>
              <a:rPr lang="fr-FR" sz="1400" dirty="0">
                <a:solidFill>
                  <a:schemeClr val="tx1"/>
                </a:solidFill>
              </a:rPr>
              <a:t>Accueil Sécurité et carrefours : Bruno Courtois / Pascal Renault</a:t>
            </a:r>
          </a:p>
          <a:p>
            <a:r>
              <a:rPr lang="fr-FR" sz="1400" dirty="0">
                <a:solidFill>
                  <a:schemeClr val="tx1"/>
                </a:solidFill>
              </a:rPr>
              <a:t>Equipements : Bruno Courtois / Delphine Salvadori</a:t>
            </a:r>
          </a:p>
          <a:p>
            <a:r>
              <a:rPr lang="fr-FR" sz="1400" dirty="0">
                <a:solidFill>
                  <a:schemeClr val="tx1"/>
                </a:solidFill>
              </a:rPr>
              <a:t>Restauration : Stéphane Salvadori / Julien Ferrandon / Bruno Courtois</a:t>
            </a:r>
          </a:p>
          <a:p>
            <a:r>
              <a:rPr lang="fr-FR" sz="1400" dirty="0">
                <a:solidFill>
                  <a:schemeClr val="tx1"/>
                </a:solidFill>
              </a:rPr>
              <a:t>Ouvertures courses : Sylvain Guyot / Vincent Berthelot / Pascal Renault</a:t>
            </a:r>
          </a:p>
          <a:p>
            <a:r>
              <a:rPr lang="fr-FR" sz="1400" dirty="0">
                <a:solidFill>
                  <a:schemeClr val="tx1"/>
                </a:solidFill>
              </a:rPr>
              <a:t>Responsable site internet : Pascal Renault    </a:t>
            </a:r>
          </a:p>
          <a:p>
            <a:endParaRPr lang="fr-FR" sz="1200" dirty="0"/>
          </a:p>
        </p:txBody>
      </p:sp>
      <p:pic>
        <p:nvPicPr>
          <p:cNvPr id="4" name="Imag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2276872"/>
            <a:ext cx="5688632" cy="1406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0051" y="1052736"/>
            <a:ext cx="6134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2996952"/>
            <a:ext cx="1988041" cy="1378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04248" y="2204864"/>
            <a:ext cx="1462658" cy="230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91680" y="4293096"/>
            <a:ext cx="2368642" cy="197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39952" y="4581128"/>
            <a:ext cx="1728962" cy="1710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868144" y="4581128"/>
            <a:ext cx="2485454" cy="1731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3568" y="4005064"/>
            <a:ext cx="953290" cy="2223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022944946"/>
      </p:ext>
    </p:extLst>
  </p:cSld>
  <p:clrMapOvr>
    <a:masterClrMapping/>
  </p:clrMapOvr>
  <p:transition spd="slow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Espace réservé du texte 13"/>
          <p:cNvSpPr txBox="1">
            <a:spLocks/>
          </p:cNvSpPr>
          <p:nvPr/>
        </p:nvSpPr>
        <p:spPr>
          <a:xfrm>
            <a:off x="5004048" y="5479603"/>
            <a:ext cx="3055717" cy="639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2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dirty="0"/>
          </a:p>
        </p:txBody>
      </p:sp>
      <p:pic>
        <p:nvPicPr>
          <p:cNvPr id="18" name="Image 1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755576" y="933981"/>
            <a:ext cx="7347889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tencil" panose="040409050D0802020404" pitchFamily="82" charset="0"/>
                <a:ea typeface="Calibri" pitchFamily="34" charset="0"/>
                <a:cs typeface="Stencil" pitchFamily="82" charset="0"/>
              </a:rPr>
              <a:t>LES BENEVOLES</a:t>
            </a:r>
            <a:endParaRPr kumimoji="0" lang="fr-FR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tencil" panose="040409050D0802020404" pitchFamily="82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Leelawadee" panose="020B0502040204020203" pitchFamily="34" charset="-34"/>
                <a:ea typeface="Calibri" pitchFamily="34" charset="0"/>
                <a:cs typeface="Leelawadee" panose="020B0502040204020203" pitchFamily="34" charset="-34"/>
              </a:rPr>
              <a:t>Quelques photos des bénévoles, sans toute cette équipe, le club ne fonctionnerait pas. C’est le ciment du club :</a:t>
            </a:r>
            <a:endParaRPr kumimoji="0" lang="fr-FR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1916832"/>
            <a:ext cx="5184576" cy="473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" descr="C:\Users\renault\Desktop\ACM\Retro 2019\benevole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797152"/>
            <a:ext cx="3528392" cy="751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5601006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467544" y="260648"/>
            <a:ext cx="2952328" cy="786011"/>
          </a:xfrm>
        </p:spPr>
        <p:txBody>
          <a:bodyPr/>
          <a:lstStyle/>
          <a:p>
            <a:r>
              <a:rPr lang="fr-FR" dirty="0"/>
              <a:t>Bilan Moral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idx="1"/>
          </p:nvPr>
        </p:nvSpPr>
        <p:spPr>
          <a:xfrm>
            <a:off x="539552" y="908720"/>
            <a:ext cx="6637467" cy="1520413"/>
          </a:xfrm>
        </p:spPr>
        <p:txBody>
          <a:bodyPr/>
          <a:lstStyle/>
          <a:p>
            <a:r>
              <a:rPr lang="fr-FR" dirty="0"/>
              <a:t>Saison 2020-2021</a:t>
            </a:r>
          </a:p>
        </p:txBody>
      </p:sp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1556792"/>
            <a:ext cx="1153023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1340768"/>
            <a:ext cx="1939204" cy="210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0112" y="836712"/>
            <a:ext cx="2375127" cy="319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4077072"/>
            <a:ext cx="8067675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56176" y="2492896"/>
            <a:ext cx="1361608" cy="529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948842808"/>
      </p:ext>
    </p:extLst>
  </p:cSld>
  <p:clrMapOvr>
    <a:masterClrMapping/>
  </p:clrMapOvr>
  <p:transition spd="slow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467544" y="332656"/>
            <a:ext cx="2952328" cy="720081"/>
          </a:xfrm>
        </p:spPr>
        <p:txBody>
          <a:bodyPr/>
          <a:lstStyle/>
          <a:p>
            <a:r>
              <a:rPr lang="fr-FR" dirty="0"/>
              <a:t>Bilan Moral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idx="1"/>
          </p:nvPr>
        </p:nvSpPr>
        <p:spPr>
          <a:xfrm>
            <a:off x="539552" y="980728"/>
            <a:ext cx="2520280" cy="504056"/>
          </a:xfrm>
        </p:spPr>
        <p:txBody>
          <a:bodyPr/>
          <a:lstStyle/>
          <a:p>
            <a:r>
              <a:rPr lang="fr-FR" dirty="0"/>
              <a:t>Saison 2020-2021</a:t>
            </a:r>
          </a:p>
        </p:txBody>
      </p:sp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187624" y="1772816"/>
            <a:ext cx="64807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Peu d’épreuves au niveau départemental et régional UFOLEP se sont courues en VTT. La section route UFOLEP a été plus chanceuse puisque les compétitions ont repris à partir de Juin et jusqu’à fin Octobre 2021</a:t>
            </a:r>
          </a:p>
        </p:txBody>
      </p:sp>
    </p:spTree>
    <p:extLst>
      <p:ext uri="{BB962C8B-B14F-4D97-AF65-F5344CB8AC3E}">
        <p14:creationId xmlns:p14="http://schemas.microsoft.com/office/powerpoint/2010/main" xmlns="" val="202294494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467544" y="332656"/>
            <a:ext cx="2952328" cy="720081"/>
          </a:xfrm>
        </p:spPr>
        <p:txBody>
          <a:bodyPr/>
          <a:lstStyle/>
          <a:p>
            <a:r>
              <a:rPr lang="fr-FR" dirty="0"/>
              <a:t>Bilan Moral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idx="1"/>
          </p:nvPr>
        </p:nvSpPr>
        <p:spPr>
          <a:xfrm>
            <a:off x="539552" y="980728"/>
            <a:ext cx="2520280" cy="504056"/>
          </a:xfrm>
        </p:spPr>
        <p:txBody>
          <a:bodyPr/>
          <a:lstStyle/>
          <a:p>
            <a:r>
              <a:rPr lang="fr-FR" dirty="0"/>
              <a:t>Saison 2020-2021</a:t>
            </a:r>
          </a:p>
        </p:txBody>
      </p:sp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187624" y="1772816"/>
            <a:ext cx="64807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Peu d’épreuves au niveau départemental et régional UFOLEP se sont courues en VTT. La section route UFOLEP a été plus chanceuse puisque les compétitions ont repris à partir de Juin et jusqu’à fin Octobre 2021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3284984"/>
            <a:ext cx="5043787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4913499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467544" y="332656"/>
            <a:ext cx="2952328" cy="714003"/>
          </a:xfrm>
        </p:spPr>
        <p:txBody>
          <a:bodyPr/>
          <a:lstStyle/>
          <a:p>
            <a:r>
              <a:rPr lang="fr-FR" dirty="0"/>
              <a:t>Bilan Moral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idx="1"/>
          </p:nvPr>
        </p:nvSpPr>
        <p:spPr>
          <a:xfrm>
            <a:off x="539552" y="908720"/>
            <a:ext cx="2448271" cy="1016357"/>
          </a:xfrm>
        </p:spPr>
        <p:txBody>
          <a:bodyPr/>
          <a:lstStyle/>
          <a:p>
            <a:r>
              <a:rPr lang="fr-FR" dirty="0"/>
              <a:t>Saison 2020-2021</a:t>
            </a:r>
          </a:p>
        </p:txBody>
      </p:sp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pic>
        <p:nvPicPr>
          <p:cNvPr id="12" name="Image 11" descr="C:\Users\vberthelot\Desktop\vttv\183187757_4035682863135102_5802877587599309911_n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068960"/>
            <a:ext cx="2232248" cy="3024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 descr="C:\Users\vberthelot\Desktop\vttv\242647003_4340243252679060_6169698708383329742_n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068960"/>
            <a:ext cx="2219415" cy="3022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980728"/>
            <a:ext cx="1224136" cy="1788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79912" y="3284984"/>
            <a:ext cx="2056436" cy="2448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022944946"/>
      </p:ext>
    </p:extLst>
  </p:cSld>
  <p:clrMapOvr>
    <a:masterClrMapping/>
  </p:clrMapOvr>
  <p:transition spd="slow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467544" y="332656"/>
            <a:ext cx="2952328" cy="648073"/>
          </a:xfrm>
        </p:spPr>
        <p:txBody>
          <a:bodyPr>
            <a:normAutofit fontScale="90000"/>
          </a:bodyPr>
          <a:lstStyle/>
          <a:p>
            <a:r>
              <a:rPr lang="fr-FR" dirty="0"/>
              <a:t>Bilan Moral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idx="1"/>
          </p:nvPr>
        </p:nvSpPr>
        <p:spPr>
          <a:xfrm>
            <a:off x="611560" y="1340768"/>
            <a:ext cx="2160240" cy="2376264"/>
          </a:xfrm>
        </p:spPr>
        <p:txBody>
          <a:bodyPr>
            <a:noAutofit/>
          </a:bodyPr>
          <a:lstStyle/>
          <a:p>
            <a:r>
              <a:rPr lang="fr-FR" sz="3200" b="1" dirty="0"/>
              <a:t>Ecole VTT</a:t>
            </a:r>
          </a:p>
          <a:p>
            <a:r>
              <a:rPr lang="fr-FR" sz="1800" dirty="0"/>
              <a:t>Nos jeunes de l’école VTT se sont illustrés sur la seule épreuve  du Val D’Oise Trophy  Jeunes organisée en juin 2021 à Marines.</a:t>
            </a:r>
          </a:p>
          <a:p>
            <a:endParaRPr lang="fr-FR" sz="1800" dirty="0"/>
          </a:p>
          <a:p>
            <a:r>
              <a:rPr lang="fr-FR" sz="1800" dirty="0"/>
              <a:t>Un grand merci à l’équipe municipale de Marines et au service technique.</a:t>
            </a:r>
          </a:p>
          <a:p>
            <a:r>
              <a:rPr lang="fr-FR" sz="1800" dirty="0"/>
              <a:t> </a:t>
            </a:r>
          </a:p>
          <a:p>
            <a:r>
              <a:rPr lang="fr-FR" sz="1800" dirty="0"/>
              <a:t>      </a:t>
            </a:r>
          </a:p>
          <a:p>
            <a:endParaRPr lang="fr-FR" sz="1800" dirty="0"/>
          </a:p>
        </p:txBody>
      </p:sp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1772816"/>
            <a:ext cx="5722281" cy="4186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022944946"/>
      </p:ext>
    </p:extLst>
  </p:cSld>
  <p:clrMapOvr>
    <a:masterClrMapping/>
  </p:clrMapOvr>
  <p:transition spd="slow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Espace réservé du texte 13"/>
          <p:cNvSpPr txBox="1">
            <a:spLocks/>
          </p:cNvSpPr>
          <p:nvPr/>
        </p:nvSpPr>
        <p:spPr>
          <a:xfrm>
            <a:off x="5004048" y="5479603"/>
            <a:ext cx="3055717" cy="639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2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dirty="0"/>
          </a:p>
        </p:txBody>
      </p:sp>
      <p:pic>
        <p:nvPicPr>
          <p:cNvPr id="18" name="Image 1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755576" y="1072481"/>
            <a:ext cx="734788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Stencil" pitchFamily="82" charset="0"/>
              </a:rPr>
              <a:t>Nos jeunes</a:t>
            </a:r>
            <a:r>
              <a:rPr kumimoji="0" lang="fr-FR" sz="3200" b="1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Stencil" pitchFamily="82" charset="0"/>
              </a:rPr>
              <a:t> talents formés à l’Ecole VTT</a:t>
            </a:r>
            <a:endParaRPr kumimoji="0" lang="fr-FR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Image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87624" y="1844824"/>
            <a:ext cx="1343025" cy="2015490"/>
          </a:xfrm>
          <a:prstGeom prst="rect">
            <a:avLst/>
          </a:prstGeom>
        </p:spPr>
      </p:pic>
      <p:pic>
        <p:nvPicPr>
          <p:cNvPr id="8" name="Image 7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2699792" y="1844824"/>
            <a:ext cx="1584176" cy="20162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4" y="1844824"/>
            <a:ext cx="1044048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Image 9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9632" y="4005064"/>
            <a:ext cx="1296144" cy="1872207"/>
          </a:xfrm>
          <a:prstGeom prst="rect">
            <a:avLst/>
          </a:prstGeom>
        </p:spPr>
      </p:pic>
      <p:pic>
        <p:nvPicPr>
          <p:cNvPr id="11" name="Image 10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27784" y="4005064"/>
            <a:ext cx="3240360" cy="1872208"/>
          </a:xfrm>
          <a:prstGeom prst="rect">
            <a:avLst/>
          </a:prstGeom>
        </p:spPr>
      </p:pic>
      <p:pic>
        <p:nvPicPr>
          <p:cNvPr id="12" name="Image 11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5796136" y="1916832"/>
            <a:ext cx="1728192" cy="194421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3" name="Image 12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6012160" y="4005064"/>
            <a:ext cx="1584176" cy="18718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425601006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467544" y="332656"/>
            <a:ext cx="6637468" cy="792088"/>
          </a:xfrm>
        </p:spPr>
        <p:txBody>
          <a:bodyPr>
            <a:normAutofit/>
          </a:bodyPr>
          <a:lstStyle/>
          <a:p>
            <a:r>
              <a:rPr lang="fr-FR" sz="3600" dirty="0"/>
              <a:t>Bilan Moral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idx="1"/>
          </p:nvPr>
        </p:nvSpPr>
        <p:spPr>
          <a:xfrm>
            <a:off x="539552" y="1772816"/>
            <a:ext cx="3960440" cy="4104456"/>
          </a:xfrm>
        </p:spPr>
        <p:txBody>
          <a:bodyPr>
            <a:normAutofit/>
          </a:bodyPr>
          <a:lstStyle/>
          <a:p>
            <a:r>
              <a:rPr lang="fr-FR" sz="3200" b="1" dirty="0"/>
              <a:t>L’équipe sur Route</a:t>
            </a:r>
          </a:p>
          <a:p>
            <a:r>
              <a:rPr lang="fr-FR" sz="1800" dirty="0"/>
              <a:t>Notre équipe sur route s’est renforcée sur l’année 2021 avec l’arrivée de plusieurs coureurs de talents comme notre jeune Léo Mollet.</a:t>
            </a:r>
          </a:p>
          <a:p>
            <a:r>
              <a:rPr lang="fr-FR" sz="1800" dirty="0"/>
              <a:t>L’équipe s’est illustrée par de nombreuses victoires et places d’honneur </a:t>
            </a:r>
            <a:r>
              <a:rPr lang="fr-FR" dirty="0"/>
              <a:t> </a:t>
            </a:r>
          </a:p>
          <a:p>
            <a:r>
              <a:rPr lang="fr-FR" dirty="0"/>
              <a:t>      </a:t>
            </a:r>
          </a:p>
          <a:p>
            <a:endParaRPr lang="fr-FR" dirty="0"/>
          </a:p>
        </p:txBody>
      </p:sp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pic>
        <p:nvPicPr>
          <p:cNvPr id="7" name="Image 6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4499992" y="764704"/>
            <a:ext cx="3968151" cy="18169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2564904"/>
            <a:ext cx="2822390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592" y="4653136"/>
            <a:ext cx="3528392" cy="1839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022944946"/>
      </p:ext>
    </p:extLst>
  </p:cSld>
  <p:clrMapOvr>
    <a:masterClrMapping/>
  </p:clrMapOvr>
  <p:transition spd="slow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467544" y="332656"/>
            <a:ext cx="6637468" cy="792088"/>
          </a:xfrm>
        </p:spPr>
        <p:txBody>
          <a:bodyPr>
            <a:normAutofit/>
          </a:bodyPr>
          <a:lstStyle/>
          <a:p>
            <a:r>
              <a:rPr lang="fr-FR" sz="3600" dirty="0"/>
              <a:t>Bilan Moral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idx="1"/>
          </p:nvPr>
        </p:nvSpPr>
        <p:spPr>
          <a:xfrm>
            <a:off x="539552" y="1484784"/>
            <a:ext cx="3888432" cy="4104456"/>
          </a:xfrm>
        </p:spPr>
        <p:txBody>
          <a:bodyPr>
            <a:normAutofit lnSpcReduction="10000"/>
          </a:bodyPr>
          <a:lstStyle/>
          <a:p>
            <a:r>
              <a:rPr lang="fr-FR" sz="3800" b="1" dirty="0"/>
              <a:t>L’équipe VTT Séniors &amp; Vétérans</a:t>
            </a:r>
          </a:p>
          <a:p>
            <a:r>
              <a:rPr lang="fr-FR" sz="2100" dirty="0"/>
              <a:t>Elle est composée de plus de 20 licenciés. Présents sur les randonnées et compétitions de la région, mais aussi sur des épreuves plus prestigieuses comme    le ROC D’AZUR 2021</a:t>
            </a:r>
            <a:r>
              <a:rPr lang="fr-FR" dirty="0"/>
              <a:t> </a:t>
            </a:r>
          </a:p>
          <a:p>
            <a:r>
              <a:rPr lang="fr-FR" dirty="0"/>
              <a:t>      </a:t>
            </a:r>
          </a:p>
          <a:p>
            <a:endParaRPr lang="fr-FR" dirty="0"/>
          </a:p>
        </p:txBody>
      </p:sp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2996952"/>
            <a:ext cx="4573243" cy="3334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Image 10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921" t="22534" b="5829"/>
          <a:stretch/>
        </p:blipFill>
        <p:spPr bwMode="auto">
          <a:xfrm>
            <a:off x="6804248" y="836712"/>
            <a:ext cx="1358616" cy="2160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2" name="Image 11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960" b="14105"/>
          <a:stretch/>
        </p:blipFill>
        <p:spPr bwMode="auto">
          <a:xfrm>
            <a:off x="4644008" y="836712"/>
            <a:ext cx="1801778" cy="2160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2022944946"/>
      </p:ext>
    </p:extLst>
  </p:cSld>
  <p:clrMapOvr>
    <a:masterClrMapping/>
  </p:clrMapOvr>
  <p:transition spd="slow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467544" y="332656"/>
            <a:ext cx="6637468" cy="792088"/>
          </a:xfrm>
        </p:spPr>
        <p:txBody>
          <a:bodyPr>
            <a:normAutofit/>
          </a:bodyPr>
          <a:lstStyle/>
          <a:p>
            <a:r>
              <a:rPr lang="fr-FR" sz="3600" dirty="0"/>
              <a:t>Bilan Moral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idx="1"/>
          </p:nvPr>
        </p:nvSpPr>
        <p:spPr>
          <a:xfrm>
            <a:off x="611560" y="1628800"/>
            <a:ext cx="4392488" cy="4104456"/>
          </a:xfrm>
        </p:spPr>
        <p:txBody>
          <a:bodyPr>
            <a:normAutofit/>
          </a:bodyPr>
          <a:lstStyle/>
          <a:p>
            <a:r>
              <a:rPr lang="fr-FR" sz="3200" b="1" dirty="0"/>
              <a:t>L’équipe </a:t>
            </a:r>
            <a:r>
              <a:rPr lang="fr-FR" sz="3200" b="1" dirty="0" err="1"/>
              <a:t>cyclo-Cross</a:t>
            </a:r>
            <a:endParaRPr lang="fr-FR" sz="3200" b="1" dirty="0"/>
          </a:p>
          <a:p>
            <a:r>
              <a:rPr lang="fr-FR" dirty="0"/>
              <a:t>Composée entre autre de notre inusable Jean-Luc Lesur déjà lauréat d’une victoire, de Mathis Weil notre jeune talent en devenir.</a:t>
            </a:r>
          </a:p>
          <a:p>
            <a:r>
              <a:rPr lang="fr-FR" dirty="0"/>
              <a:t> </a:t>
            </a:r>
          </a:p>
          <a:p>
            <a:r>
              <a:rPr lang="fr-FR" dirty="0"/>
              <a:t>      </a:t>
            </a:r>
          </a:p>
          <a:p>
            <a:endParaRPr lang="fr-FR" dirty="0"/>
          </a:p>
        </p:txBody>
      </p:sp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pic>
        <p:nvPicPr>
          <p:cNvPr id="8" name="Image 7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5004048" y="836712"/>
            <a:ext cx="2804819" cy="2340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1" name="Image 10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6012160" y="3573016"/>
            <a:ext cx="2484333" cy="2340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2" name="Image 11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4788024" y="3284984"/>
            <a:ext cx="1150745" cy="26479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4" name="Image 13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07704" y="3645024"/>
            <a:ext cx="1980631" cy="2640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22944946"/>
      </p:ext>
    </p:extLst>
  </p:cSld>
  <p:clrMapOvr>
    <a:masterClrMapping/>
  </p:clrMapOvr>
  <p:transition spd="slow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467544" y="332656"/>
            <a:ext cx="6637468" cy="792088"/>
          </a:xfrm>
        </p:spPr>
        <p:txBody>
          <a:bodyPr>
            <a:normAutofit/>
          </a:bodyPr>
          <a:lstStyle/>
          <a:p>
            <a:r>
              <a:rPr lang="fr-FR" sz="3600" dirty="0"/>
              <a:t>Bilan Moral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idx="1"/>
          </p:nvPr>
        </p:nvSpPr>
        <p:spPr>
          <a:xfrm>
            <a:off x="611560" y="1628800"/>
            <a:ext cx="4392488" cy="4104456"/>
          </a:xfrm>
        </p:spPr>
        <p:txBody>
          <a:bodyPr>
            <a:normAutofit/>
          </a:bodyPr>
          <a:lstStyle/>
          <a:p>
            <a:r>
              <a:rPr lang="fr-FR" sz="3500" b="1" dirty="0"/>
              <a:t>Les </a:t>
            </a:r>
            <a:r>
              <a:rPr lang="fr-FR" sz="3500" b="1" dirty="0" err="1"/>
              <a:t>Cyclosportifs</a:t>
            </a:r>
            <a:endParaRPr lang="fr-FR" sz="3500" b="1" dirty="0"/>
          </a:p>
          <a:p>
            <a:r>
              <a:rPr lang="fr-FR" sz="1900" dirty="0"/>
              <a:t>Cette section est la plus ancienne du club. Les sorties se déroulent le dimanche matin et en semaine le mardi et le jeudi pour nos retraités.    </a:t>
            </a:r>
          </a:p>
          <a:p>
            <a:r>
              <a:rPr lang="fr-FR" dirty="0"/>
              <a:t> </a:t>
            </a:r>
          </a:p>
          <a:p>
            <a:r>
              <a:rPr lang="fr-FR" dirty="0"/>
              <a:t>      </a:t>
            </a:r>
          </a:p>
          <a:p>
            <a:endParaRPr lang="fr-FR" dirty="0"/>
          </a:p>
        </p:txBody>
      </p:sp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pic>
        <p:nvPicPr>
          <p:cNvPr id="13" name="Image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63688" y="3573016"/>
            <a:ext cx="5276850" cy="2628900"/>
          </a:xfrm>
          <a:prstGeom prst="rect">
            <a:avLst/>
          </a:prstGeom>
        </p:spPr>
      </p:pic>
      <p:pic>
        <p:nvPicPr>
          <p:cNvPr id="15" name="Image 14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6186"/>
          <a:stretch/>
        </p:blipFill>
        <p:spPr bwMode="auto">
          <a:xfrm>
            <a:off x="5148064" y="1052736"/>
            <a:ext cx="3168352" cy="19062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2022944946"/>
      </p:ext>
    </p:extLst>
  </p:cSld>
  <p:clrMapOvr>
    <a:masterClrMapping/>
  </p:clrMapOvr>
  <p:transition spd="slow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467544" y="332656"/>
            <a:ext cx="6637468" cy="792088"/>
          </a:xfrm>
        </p:spPr>
        <p:txBody>
          <a:bodyPr>
            <a:normAutofit/>
          </a:bodyPr>
          <a:lstStyle/>
          <a:p>
            <a:r>
              <a:rPr lang="fr-FR" sz="3600" dirty="0"/>
              <a:t>Bilan Moral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idx="1"/>
          </p:nvPr>
        </p:nvSpPr>
        <p:spPr>
          <a:xfrm>
            <a:off x="611560" y="1628800"/>
            <a:ext cx="3816424" cy="4104456"/>
          </a:xfrm>
        </p:spPr>
        <p:txBody>
          <a:bodyPr>
            <a:normAutofit/>
          </a:bodyPr>
          <a:lstStyle/>
          <a:p>
            <a:r>
              <a:rPr lang="fr-FR" sz="3200" b="1" dirty="0"/>
              <a:t>L’équipe triathlon</a:t>
            </a:r>
          </a:p>
          <a:p>
            <a:r>
              <a:rPr lang="fr-FR" sz="1900" dirty="0"/>
              <a:t>Cette section a été créée il y a 3 ans. Composée d’une joyeuse équipe de sportifs, ils n’ont malheureusement pas eu beaucoup d’épreuves cette année. </a:t>
            </a:r>
            <a:r>
              <a:rPr lang="fr-FR" sz="2300" dirty="0"/>
              <a:t> </a:t>
            </a:r>
          </a:p>
          <a:p>
            <a:r>
              <a:rPr lang="fr-FR" dirty="0"/>
              <a:t>      </a:t>
            </a:r>
          </a:p>
          <a:p>
            <a:endParaRPr lang="fr-FR" dirty="0"/>
          </a:p>
        </p:txBody>
      </p:sp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692696"/>
            <a:ext cx="426720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3068960"/>
            <a:ext cx="4248472" cy="1715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3648" y="4653136"/>
            <a:ext cx="6029325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022944946"/>
      </p:ext>
    </p:extLst>
  </p:cSld>
  <p:clrMapOvr>
    <a:masterClrMapping/>
  </p:clrMapOvr>
  <p:transition spd="slow"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467544" y="260648"/>
            <a:ext cx="2952328" cy="786011"/>
          </a:xfrm>
        </p:spPr>
        <p:txBody>
          <a:bodyPr/>
          <a:lstStyle/>
          <a:p>
            <a:r>
              <a:rPr lang="fr-FR" dirty="0"/>
              <a:t>Bilan Moral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idx="1"/>
          </p:nvPr>
        </p:nvSpPr>
        <p:spPr>
          <a:xfrm>
            <a:off x="539552" y="908720"/>
            <a:ext cx="6637467" cy="1520413"/>
          </a:xfrm>
        </p:spPr>
        <p:txBody>
          <a:bodyPr/>
          <a:lstStyle/>
          <a:p>
            <a:r>
              <a:rPr lang="fr-FR" dirty="0"/>
              <a:t>Saison 2020-2021</a:t>
            </a:r>
          </a:p>
        </p:txBody>
      </p:sp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sp>
        <p:nvSpPr>
          <p:cNvPr id="11" name="Espace réservé du texte 9"/>
          <p:cNvSpPr txBox="1">
            <a:spLocks/>
          </p:cNvSpPr>
          <p:nvPr/>
        </p:nvSpPr>
        <p:spPr>
          <a:xfrm>
            <a:off x="827584" y="1412776"/>
            <a:ext cx="7344816" cy="237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endParaRPr lang="fr-FR" sz="1200" dirty="0"/>
          </a:p>
          <a:p>
            <a:endParaRPr lang="fr-FR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1340768"/>
            <a:ext cx="6457950" cy="479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9400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467544" y="260648"/>
            <a:ext cx="2952328" cy="786011"/>
          </a:xfrm>
        </p:spPr>
        <p:txBody>
          <a:bodyPr/>
          <a:lstStyle/>
          <a:p>
            <a:r>
              <a:rPr lang="fr-FR" dirty="0"/>
              <a:t>Bilan Moral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idx="1"/>
          </p:nvPr>
        </p:nvSpPr>
        <p:spPr>
          <a:xfrm>
            <a:off x="539552" y="908720"/>
            <a:ext cx="6637467" cy="1520413"/>
          </a:xfrm>
        </p:spPr>
        <p:txBody>
          <a:bodyPr/>
          <a:lstStyle/>
          <a:p>
            <a:r>
              <a:rPr lang="fr-FR" dirty="0"/>
              <a:t>Saison 2020-2021</a:t>
            </a:r>
          </a:p>
        </p:txBody>
      </p:sp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sp>
        <p:nvSpPr>
          <p:cNvPr id="11" name="Espace réservé du texte 9"/>
          <p:cNvSpPr txBox="1">
            <a:spLocks/>
          </p:cNvSpPr>
          <p:nvPr/>
        </p:nvSpPr>
        <p:spPr>
          <a:xfrm>
            <a:off x="827584" y="1412776"/>
            <a:ext cx="7344816" cy="237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endParaRPr lang="fr-FR" sz="1200" dirty="0"/>
          </a:p>
          <a:p>
            <a:endParaRPr lang="fr-FR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9651" name="Picture 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1268760"/>
            <a:ext cx="5472608" cy="5156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022944946"/>
      </p:ext>
    </p:extLst>
  </p:cSld>
  <p:clrMapOvr>
    <a:masterClrMapping/>
  </p:clrMapOvr>
  <p:transition spd="slow">
    <p:pull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467544" y="260648"/>
            <a:ext cx="2952328" cy="786011"/>
          </a:xfrm>
        </p:spPr>
        <p:txBody>
          <a:bodyPr/>
          <a:lstStyle/>
          <a:p>
            <a:r>
              <a:rPr lang="fr-FR" dirty="0"/>
              <a:t>Bilan Moral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idx="1"/>
          </p:nvPr>
        </p:nvSpPr>
        <p:spPr>
          <a:xfrm>
            <a:off x="539552" y="908720"/>
            <a:ext cx="6637467" cy="1520413"/>
          </a:xfrm>
        </p:spPr>
        <p:txBody>
          <a:bodyPr/>
          <a:lstStyle/>
          <a:p>
            <a:r>
              <a:rPr lang="fr-FR" dirty="0"/>
              <a:t>Saison 2020-2021</a:t>
            </a:r>
          </a:p>
          <a:p>
            <a:r>
              <a:rPr lang="fr-FR" dirty="0"/>
              <a:t>RESUME</a:t>
            </a:r>
          </a:p>
        </p:txBody>
      </p:sp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sp>
        <p:nvSpPr>
          <p:cNvPr id="11" name="Espace réservé du texte 9"/>
          <p:cNvSpPr txBox="1">
            <a:spLocks/>
          </p:cNvSpPr>
          <p:nvPr/>
        </p:nvSpPr>
        <p:spPr>
          <a:xfrm>
            <a:off x="827584" y="1412776"/>
            <a:ext cx="7344816" cy="237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Objectifs de la saison  (AG 2020)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endParaRPr lang="fr-FR" sz="3200" b="1" dirty="0">
              <a:solidFill>
                <a:schemeClr val="tx1">
                  <a:tint val="75000"/>
                </a:schemeClr>
              </a:solidFill>
            </a:endParaRPr>
          </a:p>
          <a:p>
            <a:pPr lvl="0">
              <a:buFontTx/>
              <a:buChar char="-"/>
            </a:pPr>
            <a:r>
              <a:rPr lang="fr-FR" sz="1200" dirty="0"/>
              <a:t> Poursuivre et finir la formation des éducateurs </a:t>
            </a:r>
          </a:p>
          <a:p>
            <a:pPr lvl="0">
              <a:buFontTx/>
              <a:buChar char="-"/>
            </a:pPr>
            <a:endParaRPr lang="fr-FR" sz="1200" dirty="0"/>
          </a:p>
          <a:p>
            <a:pPr lvl="0">
              <a:buFontTx/>
              <a:buChar char="-"/>
            </a:pPr>
            <a:r>
              <a:rPr lang="fr-FR" sz="1200" dirty="0"/>
              <a:t> Recherche de nouveaux sponsors (OKSE et l’OREAL avec sa filiale GARNIER)</a:t>
            </a:r>
          </a:p>
          <a:p>
            <a:pPr lvl="0">
              <a:buFontTx/>
              <a:buChar char="-"/>
            </a:pPr>
            <a:endParaRPr lang="fr-FR" sz="1200" dirty="0"/>
          </a:p>
          <a:p>
            <a:pPr lvl="0">
              <a:buFontTx/>
              <a:buChar char="-"/>
            </a:pPr>
            <a:r>
              <a:rPr lang="fr-FR" sz="1200" dirty="0"/>
              <a:t> Création du nouveau maillot tout en gardant l’ADN du club</a:t>
            </a:r>
          </a:p>
          <a:p>
            <a:pPr lvl="0">
              <a:buFontTx/>
              <a:buChar char="-"/>
            </a:pPr>
            <a:endParaRPr lang="fr-FR" sz="1200" dirty="0"/>
          </a:p>
          <a:p>
            <a:pPr lvl="0">
              <a:buFontTx/>
              <a:buChar char="-"/>
            </a:pPr>
            <a:r>
              <a:rPr lang="fr-FR" sz="1200" dirty="0"/>
              <a:t> Achats et distributions des nouveaux équipements</a:t>
            </a:r>
          </a:p>
          <a:p>
            <a:pPr lvl="0">
              <a:buFontTx/>
              <a:buChar char="-"/>
            </a:pPr>
            <a:endParaRPr lang="fr-FR" sz="1200" dirty="0"/>
          </a:p>
          <a:p>
            <a:pPr lvl="0">
              <a:buFontTx/>
              <a:buChar char="-"/>
            </a:pPr>
            <a:r>
              <a:rPr lang="fr-FR" sz="1200" dirty="0"/>
              <a:t> Réassort des </a:t>
            </a:r>
            <a:r>
              <a:rPr lang="fr-FR" sz="1200" dirty="0" err="1"/>
              <a:t>Trifonctions</a:t>
            </a:r>
            <a:r>
              <a:rPr lang="fr-FR" sz="1200" dirty="0"/>
              <a:t> (mise à jour de la maquette avec les nouveaux sponsors)</a:t>
            </a:r>
          </a:p>
          <a:p>
            <a:pPr lvl="0">
              <a:buFontTx/>
              <a:buChar char="-"/>
            </a:pPr>
            <a:endParaRPr lang="fr-FR" sz="1200" dirty="0"/>
          </a:p>
          <a:p>
            <a:pPr lvl="0">
              <a:buFontTx/>
              <a:buChar char="-"/>
            </a:pPr>
            <a:r>
              <a:rPr lang="fr-FR" sz="1200" dirty="0"/>
              <a:t> Développer et grossir l’effectif ROUTE (tout en restant une petite équipe)  </a:t>
            </a:r>
          </a:p>
          <a:p>
            <a:pPr lvl="0">
              <a:buFontTx/>
              <a:buChar char="-"/>
            </a:pPr>
            <a:endParaRPr lang="fr-FR" sz="1200" dirty="0"/>
          </a:p>
          <a:p>
            <a:pPr lvl="0">
              <a:buFontTx/>
              <a:buChar char="-"/>
            </a:pPr>
            <a:r>
              <a:rPr lang="fr-FR" sz="1200" dirty="0"/>
              <a:t> Reprendre une vie sportive tout en respectant les protocoles sanitaires</a:t>
            </a:r>
          </a:p>
          <a:p>
            <a:pPr lvl="0">
              <a:buFontTx/>
              <a:buChar char="-"/>
            </a:pPr>
            <a:endParaRPr lang="fr-FR" sz="1200" dirty="0"/>
          </a:p>
          <a:p>
            <a:pPr lvl="0">
              <a:buFontTx/>
              <a:buChar char="-"/>
            </a:pPr>
            <a:endParaRPr lang="fr-FR" sz="1200" dirty="0"/>
          </a:p>
          <a:p>
            <a:r>
              <a:rPr lang="fr-FR" sz="1200" b="1" dirty="0"/>
              <a:t> </a:t>
            </a:r>
            <a:endParaRPr lang="fr-FR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304" y="3356992"/>
            <a:ext cx="336310" cy="31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304" y="3717032"/>
            <a:ext cx="336310" cy="31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304" y="4149080"/>
            <a:ext cx="336310" cy="31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304" y="4797152"/>
            <a:ext cx="336310" cy="31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304" y="5157192"/>
            <a:ext cx="336310" cy="31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92280" y="3140968"/>
            <a:ext cx="720080" cy="153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4581128"/>
            <a:ext cx="720080" cy="153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7225794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467544" y="260648"/>
            <a:ext cx="2952328" cy="786011"/>
          </a:xfrm>
        </p:spPr>
        <p:txBody>
          <a:bodyPr/>
          <a:lstStyle/>
          <a:p>
            <a:r>
              <a:rPr lang="fr-FR" dirty="0"/>
              <a:t>Bilan Moral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idx="1"/>
          </p:nvPr>
        </p:nvSpPr>
        <p:spPr>
          <a:xfrm>
            <a:off x="539552" y="908720"/>
            <a:ext cx="6637467" cy="1520413"/>
          </a:xfrm>
        </p:spPr>
        <p:txBody>
          <a:bodyPr/>
          <a:lstStyle/>
          <a:p>
            <a:r>
              <a:rPr lang="fr-FR" dirty="0"/>
              <a:t>Saison 2020-2021</a:t>
            </a:r>
          </a:p>
          <a:p>
            <a:r>
              <a:rPr lang="fr-FR" dirty="0"/>
              <a:t>RESUME</a:t>
            </a:r>
          </a:p>
        </p:txBody>
      </p:sp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sp>
        <p:nvSpPr>
          <p:cNvPr id="11" name="Espace réservé du texte 9"/>
          <p:cNvSpPr txBox="1">
            <a:spLocks/>
          </p:cNvSpPr>
          <p:nvPr/>
        </p:nvSpPr>
        <p:spPr>
          <a:xfrm>
            <a:off x="827584" y="1412776"/>
            <a:ext cx="7344816" cy="237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endParaRPr lang="fr-FR" sz="1200" dirty="0"/>
          </a:p>
          <a:p>
            <a:endParaRPr lang="fr-FR" sz="1200" dirty="0"/>
          </a:p>
          <a:p>
            <a:endParaRPr lang="fr-FR" sz="1200" dirty="0"/>
          </a:p>
          <a:p>
            <a:r>
              <a:rPr lang="fr-FR" sz="2000" b="1" dirty="0"/>
              <a:t>Planning de nos organisations 2021 </a:t>
            </a:r>
            <a:endParaRPr lang="fr-FR" sz="2000" dirty="0"/>
          </a:p>
          <a:p>
            <a:endParaRPr lang="fr-FR" sz="1200" dirty="0"/>
          </a:p>
          <a:p>
            <a:r>
              <a:rPr lang="fr-FR" sz="1200" dirty="0"/>
              <a:t> </a:t>
            </a:r>
          </a:p>
          <a:p>
            <a:pPr lvl="0"/>
            <a:r>
              <a:rPr lang="fr-FR" sz="1200" dirty="0"/>
              <a:t>Vendredi 5 février 2021 la présentation des équipes</a:t>
            </a:r>
            <a:endParaRPr lang="fr-FR" sz="1200" b="1" dirty="0"/>
          </a:p>
          <a:p>
            <a:pPr lvl="0"/>
            <a:endParaRPr lang="fr-FR" sz="1200" dirty="0"/>
          </a:p>
          <a:p>
            <a:pPr lvl="0"/>
            <a:r>
              <a:rPr lang="fr-FR" sz="1200" dirty="0"/>
              <a:t>Dimanche 11 avril 2021 VOT Adultes à Marines (Régional) </a:t>
            </a:r>
          </a:p>
          <a:p>
            <a:pPr lvl="0"/>
            <a:endParaRPr lang="fr-FR" sz="1200" dirty="0"/>
          </a:p>
          <a:p>
            <a:pPr lvl="0"/>
            <a:r>
              <a:rPr lang="fr-FR" sz="1200" dirty="0"/>
              <a:t>Samedi 16 mai 2021 VOT Adultes à Jouy Le Moutier</a:t>
            </a:r>
          </a:p>
          <a:p>
            <a:pPr lvl="0"/>
            <a:endParaRPr lang="fr-FR" sz="1200" dirty="0"/>
          </a:p>
          <a:p>
            <a:pPr lvl="0"/>
            <a:r>
              <a:rPr lang="fr-FR" sz="1200" dirty="0"/>
              <a:t>Samedi 19 juin 2021 VOT Jeunes dans le bois de Jean à Marines  </a:t>
            </a:r>
          </a:p>
          <a:p>
            <a:pPr lvl="0"/>
            <a:endParaRPr lang="fr-FR" sz="1200" dirty="0"/>
          </a:p>
          <a:p>
            <a:pPr lvl="0"/>
            <a:r>
              <a:rPr lang="fr-FR" sz="1200" dirty="0"/>
              <a:t>Dimanche 03 octobre 2021 Prix de la St Rémy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4077072"/>
            <a:ext cx="336310" cy="31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3717032"/>
            <a:ext cx="336310" cy="31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2636912"/>
            <a:ext cx="12763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2996952"/>
            <a:ext cx="12763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3356992"/>
            <a:ext cx="12763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941168"/>
            <a:ext cx="1599607" cy="920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2294494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39552" y="1772816"/>
            <a:ext cx="3024336" cy="457120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/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r>
              <a:rPr lang="fr-FR" dirty="0"/>
              <a:t>Nos sponsors</a:t>
            </a:r>
          </a:p>
        </p:txBody>
      </p:sp>
      <p:sp>
        <p:nvSpPr>
          <p:cNvPr id="18" name="Titre 3"/>
          <p:cNvSpPr txBox="1">
            <a:spLocks/>
          </p:cNvSpPr>
          <p:nvPr/>
        </p:nvSpPr>
        <p:spPr>
          <a:xfrm>
            <a:off x="993371" y="4392382"/>
            <a:ext cx="7024744" cy="45712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7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fr-F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77295" y="1282849"/>
            <a:ext cx="4191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itre 8"/>
          <p:cNvSpPr txBox="1">
            <a:spLocks/>
          </p:cNvSpPr>
          <p:nvPr/>
        </p:nvSpPr>
        <p:spPr>
          <a:xfrm>
            <a:off x="539552" y="332656"/>
            <a:ext cx="3744416" cy="7200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Bilan Financier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11560" y="1052736"/>
            <a:ext cx="23042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buClr>
                <a:srgbClr val="94C600"/>
              </a:buClr>
              <a:buSzPct val="76000"/>
            </a:pPr>
            <a:r>
              <a:rPr lang="fr-FR" sz="2000" dirty="0">
                <a:solidFill>
                  <a:prstClr val="black">
                    <a:tint val="75000"/>
                  </a:prstClr>
                </a:solidFill>
              </a:rPr>
              <a:t>Saison 2020-2021</a:t>
            </a:r>
          </a:p>
        </p:txBody>
      </p:sp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1052736"/>
            <a:ext cx="4939630" cy="5075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Image 20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2420888"/>
            <a:ext cx="3026328" cy="287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0345726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3"/>
          <p:cNvSpPr txBox="1">
            <a:spLocks/>
          </p:cNvSpPr>
          <p:nvPr/>
        </p:nvSpPr>
        <p:spPr>
          <a:xfrm>
            <a:off x="1043608" y="4365104"/>
            <a:ext cx="7024744" cy="45712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7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fr-F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77295" y="1282849"/>
            <a:ext cx="4191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C:\Users\renault\Desktop\ACM\Retro 2019\reche-sponso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4248" y="5589240"/>
            <a:ext cx="1728192" cy="804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itre 8"/>
          <p:cNvSpPr txBox="1">
            <a:spLocks/>
          </p:cNvSpPr>
          <p:nvPr/>
        </p:nvSpPr>
        <p:spPr>
          <a:xfrm>
            <a:off x="539552" y="332656"/>
            <a:ext cx="3744416" cy="7200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Bilan Financier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11560" y="1052736"/>
            <a:ext cx="23042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buClr>
                <a:srgbClr val="94C600"/>
              </a:buClr>
              <a:buSzPct val="76000"/>
            </a:pPr>
            <a:r>
              <a:rPr lang="fr-FR" sz="2000" dirty="0">
                <a:solidFill>
                  <a:prstClr val="black">
                    <a:tint val="75000"/>
                  </a:prstClr>
                </a:solidFill>
              </a:rPr>
              <a:t>Saison 2020-2021</a:t>
            </a:r>
          </a:p>
        </p:txBody>
      </p:sp>
      <p:pic>
        <p:nvPicPr>
          <p:cNvPr id="7065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7704" y="3645024"/>
            <a:ext cx="2426446" cy="2589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1920" y="5013176"/>
            <a:ext cx="504056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8024" y="3717032"/>
            <a:ext cx="2463948" cy="2453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5013176"/>
            <a:ext cx="36004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Image 15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sp>
        <p:nvSpPr>
          <p:cNvPr id="13" name="Titre 3"/>
          <p:cNvSpPr>
            <a:spLocks noGrp="1"/>
          </p:cNvSpPr>
          <p:nvPr>
            <p:ph type="title"/>
          </p:nvPr>
        </p:nvSpPr>
        <p:spPr>
          <a:xfrm>
            <a:off x="1979712" y="1844824"/>
            <a:ext cx="4680520" cy="457120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/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r>
              <a:rPr lang="fr-FR" dirty="0"/>
              <a:t>Nouveaux sponsors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95736" y="2276872"/>
            <a:ext cx="43434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034572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971600" y="764704"/>
            <a:ext cx="6984776" cy="1362075"/>
          </a:xfrm>
        </p:spPr>
        <p:txBody>
          <a:bodyPr/>
          <a:lstStyle/>
          <a:p>
            <a:r>
              <a:rPr lang="fr-FR" dirty="0"/>
              <a:t>Renouvèlement du bureau</a:t>
            </a:r>
          </a:p>
        </p:txBody>
      </p:sp>
      <p:pic>
        <p:nvPicPr>
          <p:cNvPr id="5122" name="Picture 2" descr="C:\Users\renault\Desktop\ACM\Retro 2019\ACM_Bureau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77967" y="2132857"/>
            <a:ext cx="3079050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2431" y="385413"/>
            <a:ext cx="1656184" cy="1145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789040"/>
            <a:ext cx="30861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34836379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591052" y="620688"/>
            <a:ext cx="7024744" cy="601136"/>
          </a:xfrm>
        </p:spPr>
        <p:txBody>
          <a:bodyPr>
            <a:normAutofit fontScale="90000"/>
          </a:bodyPr>
          <a:lstStyle/>
          <a:p>
            <a:r>
              <a:rPr lang="fr-FR" dirty="0"/>
              <a:t>Election du nouveau bureau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idx="1"/>
          </p:nvPr>
        </p:nvSpPr>
        <p:spPr>
          <a:xfrm>
            <a:off x="755576" y="1072666"/>
            <a:ext cx="4032448" cy="639762"/>
          </a:xfrm>
        </p:spPr>
        <p:txBody>
          <a:bodyPr>
            <a:normAutofit/>
          </a:bodyPr>
          <a:lstStyle/>
          <a:p>
            <a:r>
              <a:rPr lang="fr-FR" dirty="0"/>
              <a:t>Saison 2020-2021	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3"/>
          </p:nvPr>
        </p:nvSpPr>
        <p:spPr>
          <a:xfrm>
            <a:off x="4716016" y="1061046"/>
            <a:ext cx="3744416" cy="639762"/>
          </a:xfrm>
        </p:spPr>
        <p:txBody>
          <a:bodyPr>
            <a:normAutofit/>
          </a:bodyPr>
          <a:lstStyle/>
          <a:p>
            <a:r>
              <a:rPr lang="fr-FR" dirty="0"/>
              <a:t>Saison 2021-2022</a:t>
            </a:r>
          </a:p>
        </p:txBody>
      </p:sp>
      <p:sp>
        <p:nvSpPr>
          <p:cNvPr id="12" name="Espace réservé du contenu 8"/>
          <p:cNvSpPr txBox="1">
            <a:spLocks/>
          </p:cNvSpPr>
          <p:nvPr/>
        </p:nvSpPr>
        <p:spPr>
          <a:xfrm>
            <a:off x="683568" y="1700808"/>
            <a:ext cx="341985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endParaRPr lang="fr-FR" dirty="0"/>
          </a:p>
          <a:p>
            <a:endParaRPr lang="fr-FR" dirty="0"/>
          </a:p>
        </p:txBody>
      </p:sp>
      <p:sp>
        <p:nvSpPr>
          <p:cNvPr id="14" name="Espace réservé du contenu 2"/>
          <p:cNvSpPr>
            <a:spLocks noGrp="1"/>
          </p:cNvSpPr>
          <p:nvPr>
            <p:ph sz="quarter" idx="4"/>
          </p:nvPr>
        </p:nvSpPr>
        <p:spPr>
          <a:xfrm>
            <a:off x="683949" y="1673802"/>
            <a:ext cx="3419475" cy="2836862"/>
          </a:xfrm>
        </p:spPr>
        <p:txBody>
          <a:bodyPr>
            <a:noAutofit/>
          </a:bodyPr>
          <a:lstStyle/>
          <a:p>
            <a:r>
              <a:rPr lang="fr-FR" sz="1600" dirty="0"/>
              <a:t>Chantal </a:t>
            </a:r>
            <a:r>
              <a:rPr lang="fr-FR" sz="1600" dirty="0" err="1"/>
              <a:t>Carrara</a:t>
            </a:r>
            <a:endParaRPr lang="fr-FR" sz="1600" dirty="0"/>
          </a:p>
          <a:p>
            <a:r>
              <a:rPr lang="fr-FR" sz="1600" b="1" dirty="0">
                <a:solidFill>
                  <a:srgbClr val="FF0000"/>
                </a:solidFill>
              </a:rPr>
              <a:t>Anne </a:t>
            </a:r>
            <a:r>
              <a:rPr lang="fr-FR" sz="1600" b="1" dirty="0" err="1">
                <a:solidFill>
                  <a:srgbClr val="FF0000"/>
                </a:solidFill>
              </a:rPr>
              <a:t>Hautreux</a:t>
            </a:r>
            <a:endParaRPr lang="fr-FR" sz="1600" b="1" dirty="0">
              <a:solidFill>
                <a:srgbClr val="FF0000"/>
              </a:solidFill>
            </a:endParaRPr>
          </a:p>
          <a:p>
            <a:r>
              <a:rPr lang="fr-FR" sz="1600" dirty="0"/>
              <a:t>Bruno Courtois</a:t>
            </a:r>
          </a:p>
          <a:p>
            <a:r>
              <a:rPr lang="fr-FR" sz="1600" dirty="0"/>
              <a:t>Vincent Berthelot</a:t>
            </a:r>
          </a:p>
          <a:p>
            <a:r>
              <a:rPr lang="fr-FR" sz="1600" dirty="0"/>
              <a:t>Patrice Borie</a:t>
            </a:r>
          </a:p>
          <a:p>
            <a:r>
              <a:rPr lang="fr-FR" sz="1600" dirty="0"/>
              <a:t>Sébastien Rolland</a:t>
            </a:r>
          </a:p>
          <a:p>
            <a:r>
              <a:rPr lang="fr-FR" sz="1600" dirty="0"/>
              <a:t>Frederic Weil</a:t>
            </a:r>
          </a:p>
          <a:p>
            <a:r>
              <a:rPr lang="fr-FR" sz="1600" dirty="0"/>
              <a:t>Sylvain Guyot</a:t>
            </a:r>
          </a:p>
          <a:p>
            <a:r>
              <a:rPr lang="fr-FR" sz="1600" b="1" dirty="0">
                <a:solidFill>
                  <a:srgbClr val="FF0000"/>
                </a:solidFill>
              </a:rPr>
              <a:t>Sylvain Devaux</a:t>
            </a:r>
          </a:p>
          <a:p>
            <a:r>
              <a:rPr lang="fr-FR" sz="1600" dirty="0"/>
              <a:t>Stéphane Salvadori</a:t>
            </a:r>
          </a:p>
          <a:p>
            <a:r>
              <a:rPr lang="fr-FR" sz="1600" b="1" dirty="0">
                <a:solidFill>
                  <a:srgbClr val="FF0000"/>
                </a:solidFill>
              </a:rPr>
              <a:t>Delphine Salvadori</a:t>
            </a:r>
          </a:p>
          <a:p>
            <a:r>
              <a:rPr lang="fr-FR" sz="1600" dirty="0"/>
              <a:t>Julien Ferrandon</a:t>
            </a:r>
          </a:p>
          <a:p>
            <a:r>
              <a:rPr lang="fr-FR" sz="1600" dirty="0"/>
              <a:t>Pascal Renault</a:t>
            </a:r>
          </a:p>
          <a:p>
            <a:r>
              <a:rPr lang="fr-FR" sz="1600" dirty="0"/>
              <a:t>Céline Hozsan</a:t>
            </a:r>
          </a:p>
          <a:p>
            <a:r>
              <a:rPr lang="fr-FR" sz="1600" dirty="0"/>
              <a:t>Séverine Bachelet</a:t>
            </a:r>
          </a:p>
          <a:p>
            <a:r>
              <a:rPr lang="fr-FR" sz="1600" dirty="0"/>
              <a:t>Mario Pruvost</a:t>
            </a:r>
          </a:p>
          <a:p>
            <a:endParaRPr lang="fr-FR" sz="1800" dirty="0"/>
          </a:p>
        </p:txBody>
      </p:sp>
      <p:pic>
        <p:nvPicPr>
          <p:cNvPr id="22" name="Image 2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xmlns="" id="{43E8F45E-FEF9-448A-B85C-E5E25A5ADB31}"/>
              </a:ext>
            </a:extLst>
          </p:cNvPr>
          <p:cNvSpPr txBox="1">
            <a:spLocks/>
          </p:cNvSpPr>
          <p:nvPr/>
        </p:nvSpPr>
        <p:spPr>
          <a:xfrm>
            <a:off x="4878486" y="1673802"/>
            <a:ext cx="3419475" cy="28368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/>
              <a:t>Chantal Carrara</a:t>
            </a:r>
          </a:p>
          <a:p>
            <a:endParaRPr lang="fr-FR" sz="1600" dirty="0"/>
          </a:p>
          <a:p>
            <a:r>
              <a:rPr lang="fr-FR" sz="1600" dirty="0"/>
              <a:t>Bruno Courtois</a:t>
            </a:r>
          </a:p>
          <a:p>
            <a:r>
              <a:rPr lang="fr-FR" sz="1600" dirty="0"/>
              <a:t>Vincent Berthelot</a:t>
            </a:r>
          </a:p>
          <a:p>
            <a:r>
              <a:rPr lang="fr-FR" sz="1600" dirty="0"/>
              <a:t>Patrice Borie</a:t>
            </a:r>
          </a:p>
          <a:p>
            <a:r>
              <a:rPr lang="fr-FR" sz="1600" dirty="0"/>
              <a:t>Sébastien Rolland</a:t>
            </a:r>
          </a:p>
          <a:p>
            <a:r>
              <a:rPr lang="fr-FR" sz="1600" dirty="0"/>
              <a:t>Frederic Weil</a:t>
            </a:r>
          </a:p>
          <a:p>
            <a:r>
              <a:rPr lang="fr-FR" sz="1600" dirty="0"/>
              <a:t>Sylvain Guyot</a:t>
            </a:r>
          </a:p>
          <a:p>
            <a:endParaRPr lang="fr-FR" sz="1600" dirty="0"/>
          </a:p>
          <a:p>
            <a:r>
              <a:rPr lang="fr-FR" sz="1600" dirty="0"/>
              <a:t>Stéphane Salvadori</a:t>
            </a:r>
          </a:p>
          <a:p>
            <a:endParaRPr lang="fr-FR" sz="1600" dirty="0"/>
          </a:p>
          <a:p>
            <a:r>
              <a:rPr lang="fr-FR" sz="1600" dirty="0"/>
              <a:t>Julien Ferrandon</a:t>
            </a:r>
          </a:p>
          <a:p>
            <a:r>
              <a:rPr lang="fr-FR" sz="1600" dirty="0"/>
              <a:t>Pascal Renault</a:t>
            </a:r>
          </a:p>
          <a:p>
            <a:r>
              <a:rPr lang="fr-FR" sz="1600" dirty="0"/>
              <a:t>Céline </a:t>
            </a:r>
            <a:r>
              <a:rPr lang="fr-FR" sz="1600" dirty="0" err="1"/>
              <a:t>Hozsan</a:t>
            </a:r>
            <a:endParaRPr lang="fr-FR" sz="1600" dirty="0"/>
          </a:p>
          <a:p>
            <a:r>
              <a:rPr lang="fr-FR" sz="1600" dirty="0"/>
              <a:t>Séverine Bachelet</a:t>
            </a:r>
          </a:p>
          <a:p>
            <a:r>
              <a:rPr lang="fr-FR" sz="1600" dirty="0"/>
              <a:t>Mario Pruvost</a:t>
            </a:r>
          </a:p>
          <a:p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xmlns="" val="18734301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591052" y="620688"/>
            <a:ext cx="7024744" cy="601136"/>
          </a:xfrm>
        </p:spPr>
        <p:txBody>
          <a:bodyPr>
            <a:normAutofit fontScale="90000"/>
          </a:bodyPr>
          <a:lstStyle/>
          <a:p>
            <a:r>
              <a:rPr lang="fr-FR" dirty="0"/>
              <a:t>Election du nouveau bureau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idx="1"/>
          </p:nvPr>
        </p:nvSpPr>
        <p:spPr>
          <a:xfrm>
            <a:off x="755576" y="1072666"/>
            <a:ext cx="4032448" cy="639762"/>
          </a:xfrm>
        </p:spPr>
        <p:txBody>
          <a:bodyPr>
            <a:normAutofit/>
          </a:bodyPr>
          <a:lstStyle/>
          <a:p>
            <a:r>
              <a:rPr lang="fr-FR" dirty="0"/>
              <a:t>Saison 2020-2021	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3"/>
          </p:nvPr>
        </p:nvSpPr>
        <p:spPr>
          <a:xfrm>
            <a:off x="4716016" y="1061046"/>
            <a:ext cx="3744416" cy="639762"/>
          </a:xfrm>
        </p:spPr>
        <p:txBody>
          <a:bodyPr>
            <a:normAutofit/>
          </a:bodyPr>
          <a:lstStyle/>
          <a:p>
            <a:r>
              <a:rPr lang="fr-FR" dirty="0"/>
              <a:t>Saison 2021-2022</a:t>
            </a:r>
          </a:p>
        </p:txBody>
      </p:sp>
      <p:sp>
        <p:nvSpPr>
          <p:cNvPr id="12" name="Espace réservé du contenu 8"/>
          <p:cNvSpPr txBox="1">
            <a:spLocks/>
          </p:cNvSpPr>
          <p:nvPr/>
        </p:nvSpPr>
        <p:spPr>
          <a:xfrm>
            <a:off x="683568" y="1700808"/>
            <a:ext cx="341985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endParaRPr lang="fr-FR" dirty="0"/>
          </a:p>
          <a:p>
            <a:endParaRPr lang="fr-FR" dirty="0"/>
          </a:p>
        </p:txBody>
      </p:sp>
      <p:sp>
        <p:nvSpPr>
          <p:cNvPr id="14" name="Espace réservé du contenu 2"/>
          <p:cNvSpPr>
            <a:spLocks noGrp="1"/>
          </p:cNvSpPr>
          <p:nvPr>
            <p:ph sz="quarter" idx="4"/>
          </p:nvPr>
        </p:nvSpPr>
        <p:spPr>
          <a:xfrm>
            <a:off x="683949" y="1673802"/>
            <a:ext cx="3419475" cy="2836862"/>
          </a:xfrm>
        </p:spPr>
        <p:txBody>
          <a:bodyPr>
            <a:noAutofit/>
          </a:bodyPr>
          <a:lstStyle/>
          <a:p>
            <a:r>
              <a:rPr lang="fr-FR" sz="1600" dirty="0"/>
              <a:t>Chantal </a:t>
            </a:r>
            <a:r>
              <a:rPr lang="fr-FR" sz="1600" dirty="0" err="1"/>
              <a:t>Carrara</a:t>
            </a:r>
            <a:endParaRPr lang="fr-FR" sz="1600" dirty="0"/>
          </a:p>
          <a:p>
            <a:r>
              <a:rPr lang="fr-FR" sz="1600" b="1" dirty="0">
                <a:solidFill>
                  <a:srgbClr val="FF0000"/>
                </a:solidFill>
              </a:rPr>
              <a:t>Anne </a:t>
            </a:r>
            <a:r>
              <a:rPr lang="fr-FR" sz="1600" b="1" dirty="0" err="1">
                <a:solidFill>
                  <a:srgbClr val="FF0000"/>
                </a:solidFill>
              </a:rPr>
              <a:t>Hautreux</a:t>
            </a:r>
            <a:endParaRPr lang="fr-FR" sz="1600" b="1" dirty="0">
              <a:solidFill>
                <a:srgbClr val="FF0000"/>
              </a:solidFill>
            </a:endParaRPr>
          </a:p>
          <a:p>
            <a:r>
              <a:rPr lang="fr-FR" sz="1600" dirty="0"/>
              <a:t>Bruno Courtois</a:t>
            </a:r>
          </a:p>
          <a:p>
            <a:r>
              <a:rPr lang="fr-FR" sz="1600" dirty="0"/>
              <a:t>Vincent Berthelot</a:t>
            </a:r>
          </a:p>
          <a:p>
            <a:r>
              <a:rPr lang="fr-FR" sz="1600" dirty="0"/>
              <a:t>Patrice Borie</a:t>
            </a:r>
          </a:p>
          <a:p>
            <a:r>
              <a:rPr lang="fr-FR" sz="1600" dirty="0"/>
              <a:t>Sébastien Rolland</a:t>
            </a:r>
          </a:p>
          <a:p>
            <a:r>
              <a:rPr lang="fr-FR" sz="1600" dirty="0"/>
              <a:t>Frederic Weil</a:t>
            </a:r>
          </a:p>
          <a:p>
            <a:r>
              <a:rPr lang="fr-FR" sz="1600" dirty="0"/>
              <a:t>Sylvain Guyot</a:t>
            </a:r>
          </a:p>
          <a:p>
            <a:r>
              <a:rPr lang="fr-FR" sz="1600" b="1" dirty="0">
                <a:solidFill>
                  <a:srgbClr val="FF0000"/>
                </a:solidFill>
              </a:rPr>
              <a:t>Sylvain Devaux</a:t>
            </a:r>
          </a:p>
          <a:p>
            <a:r>
              <a:rPr lang="fr-FR" sz="1600" dirty="0"/>
              <a:t>Stéphane Salvadori</a:t>
            </a:r>
          </a:p>
          <a:p>
            <a:r>
              <a:rPr lang="fr-FR" sz="1600" b="1" dirty="0">
                <a:solidFill>
                  <a:srgbClr val="FF0000"/>
                </a:solidFill>
              </a:rPr>
              <a:t>Delphine Salvadori</a:t>
            </a:r>
          </a:p>
          <a:p>
            <a:r>
              <a:rPr lang="fr-FR" sz="1600" dirty="0"/>
              <a:t>Julien Ferrandon</a:t>
            </a:r>
          </a:p>
          <a:p>
            <a:r>
              <a:rPr lang="fr-FR" sz="1600" dirty="0"/>
              <a:t>Pascal Renault</a:t>
            </a:r>
          </a:p>
          <a:p>
            <a:r>
              <a:rPr lang="fr-FR" sz="1600" dirty="0"/>
              <a:t>Céline Hozsan</a:t>
            </a:r>
          </a:p>
          <a:p>
            <a:r>
              <a:rPr lang="fr-FR" sz="1600" dirty="0"/>
              <a:t>Séverine Bachelet</a:t>
            </a:r>
          </a:p>
          <a:p>
            <a:r>
              <a:rPr lang="fr-FR" sz="1600" dirty="0"/>
              <a:t>Mario Pruvost</a:t>
            </a:r>
          </a:p>
          <a:p>
            <a:endParaRPr lang="fr-FR" sz="1800" dirty="0"/>
          </a:p>
        </p:txBody>
      </p:sp>
      <p:pic>
        <p:nvPicPr>
          <p:cNvPr id="22" name="Image 2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xmlns="" id="{43E8F45E-FEF9-448A-B85C-E5E25A5ADB31}"/>
              </a:ext>
            </a:extLst>
          </p:cNvPr>
          <p:cNvSpPr txBox="1">
            <a:spLocks/>
          </p:cNvSpPr>
          <p:nvPr/>
        </p:nvSpPr>
        <p:spPr>
          <a:xfrm>
            <a:off x="4878486" y="1673802"/>
            <a:ext cx="3419475" cy="28368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/>
              <a:t>Chantal Carrara</a:t>
            </a:r>
          </a:p>
          <a:p>
            <a:r>
              <a:rPr lang="fr-FR" sz="1600" b="1" dirty="0"/>
              <a:t>Anne </a:t>
            </a:r>
            <a:r>
              <a:rPr lang="fr-FR" sz="1600" b="1" dirty="0" err="1"/>
              <a:t>Hautreux</a:t>
            </a:r>
            <a:endParaRPr lang="fr-FR" sz="1600" dirty="0"/>
          </a:p>
          <a:p>
            <a:r>
              <a:rPr lang="fr-FR" sz="1600" dirty="0"/>
              <a:t>Bruno Courtois</a:t>
            </a:r>
          </a:p>
          <a:p>
            <a:r>
              <a:rPr lang="fr-FR" sz="1600" dirty="0"/>
              <a:t>Vincent Berthelot</a:t>
            </a:r>
          </a:p>
          <a:p>
            <a:r>
              <a:rPr lang="fr-FR" sz="1600" dirty="0"/>
              <a:t>Patrice Borie</a:t>
            </a:r>
          </a:p>
          <a:p>
            <a:r>
              <a:rPr lang="fr-FR" sz="1600" dirty="0"/>
              <a:t>Sébastien Rolland</a:t>
            </a:r>
          </a:p>
          <a:p>
            <a:r>
              <a:rPr lang="fr-FR" sz="1600" dirty="0"/>
              <a:t>Frederic Weil</a:t>
            </a:r>
          </a:p>
          <a:p>
            <a:r>
              <a:rPr lang="fr-FR" sz="1600" dirty="0"/>
              <a:t>Sylvain Guyot</a:t>
            </a:r>
          </a:p>
          <a:p>
            <a:endParaRPr lang="fr-FR" sz="1600" dirty="0"/>
          </a:p>
          <a:p>
            <a:r>
              <a:rPr lang="fr-FR" sz="1600" dirty="0"/>
              <a:t>Stéphane Salvadori</a:t>
            </a:r>
          </a:p>
          <a:p>
            <a:endParaRPr lang="fr-FR" sz="1600" dirty="0"/>
          </a:p>
          <a:p>
            <a:r>
              <a:rPr lang="fr-FR" sz="1600" dirty="0"/>
              <a:t>Julien Ferrandon</a:t>
            </a:r>
          </a:p>
          <a:p>
            <a:r>
              <a:rPr lang="fr-FR" sz="1600" dirty="0"/>
              <a:t>Pascal Renault</a:t>
            </a:r>
          </a:p>
          <a:p>
            <a:r>
              <a:rPr lang="fr-FR" sz="1600" dirty="0"/>
              <a:t>Céline </a:t>
            </a:r>
            <a:r>
              <a:rPr lang="fr-FR" sz="1600" dirty="0" err="1"/>
              <a:t>Hozsan</a:t>
            </a:r>
            <a:endParaRPr lang="fr-FR" sz="1600" dirty="0"/>
          </a:p>
          <a:p>
            <a:r>
              <a:rPr lang="fr-FR" sz="1600" dirty="0"/>
              <a:t>Séverine Bachelet</a:t>
            </a:r>
          </a:p>
          <a:p>
            <a:r>
              <a:rPr lang="fr-FR" sz="1600" dirty="0"/>
              <a:t>Mario Pruvost</a:t>
            </a:r>
          </a:p>
          <a:p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xmlns="" val="22896886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591052" y="620688"/>
            <a:ext cx="7024744" cy="601136"/>
          </a:xfrm>
        </p:spPr>
        <p:txBody>
          <a:bodyPr>
            <a:normAutofit fontScale="90000"/>
          </a:bodyPr>
          <a:lstStyle/>
          <a:p>
            <a:r>
              <a:rPr lang="fr-FR" dirty="0"/>
              <a:t>Election du nouveau bureau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idx="1"/>
          </p:nvPr>
        </p:nvSpPr>
        <p:spPr>
          <a:xfrm>
            <a:off x="755576" y="1072666"/>
            <a:ext cx="4032448" cy="639762"/>
          </a:xfrm>
        </p:spPr>
        <p:txBody>
          <a:bodyPr>
            <a:normAutofit/>
          </a:bodyPr>
          <a:lstStyle/>
          <a:p>
            <a:r>
              <a:rPr lang="fr-FR" dirty="0"/>
              <a:t>Saison 2020-2021	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3"/>
          </p:nvPr>
        </p:nvSpPr>
        <p:spPr>
          <a:xfrm>
            <a:off x="4716016" y="1061046"/>
            <a:ext cx="3744416" cy="639762"/>
          </a:xfrm>
        </p:spPr>
        <p:txBody>
          <a:bodyPr>
            <a:normAutofit/>
          </a:bodyPr>
          <a:lstStyle/>
          <a:p>
            <a:r>
              <a:rPr lang="fr-FR" dirty="0"/>
              <a:t>Saison 2021-2022</a:t>
            </a:r>
          </a:p>
        </p:txBody>
      </p:sp>
      <p:sp>
        <p:nvSpPr>
          <p:cNvPr id="12" name="Espace réservé du contenu 8"/>
          <p:cNvSpPr txBox="1">
            <a:spLocks/>
          </p:cNvSpPr>
          <p:nvPr/>
        </p:nvSpPr>
        <p:spPr>
          <a:xfrm>
            <a:off x="683568" y="1700808"/>
            <a:ext cx="341985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endParaRPr lang="fr-FR" dirty="0"/>
          </a:p>
          <a:p>
            <a:endParaRPr lang="fr-FR" dirty="0"/>
          </a:p>
        </p:txBody>
      </p:sp>
      <p:sp>
        <p:nvSpPr>
          <p:cNvPr id="14" name="Espace réservé du contenu 2"/>
          <p:cNvSpPr>
            <a:spLocks noGrp="1"/>
          </p:cNvSpPr>
          <p:nvPr>
            <p:ph sz="quarter" idx="4"/>
          </p:nvPr>
        </p:nvSpPr>
        <p:spPr>
          <a:xfrm>
            <a:off x="683949" y="1673802"/>
            <a:ext cx="3419475" cy="2836862"/>
          </a:xfrm>
        </p:spPr>
        <p:txBody>
          <a:bodyPr>
            <a:noAutofit/>
          </a:bodyPr>
          <a:lstStyle/>
          <a:p>
            <a:r>
              <a:rPr lang="fr-FR" sz="1600" dirty="0"/>
              <a:t>Chantal </a:t>
            </a:r>
            <a:r>
              <a:rPr lang="fr-FR" sz="1600" dirty="0" err="1"/>
              <a:t>Carrara</a:t>
            </a:r>
            <a:endParaRPr lang="fr-FR" sz="1600" dirty="0"/>
          </a:p>
          <a:p>
            <a:r>
              <a:rPr lang="fr-FR" sz="1600" b="1" dirty="0">
                <a:solidFill>
                  <a:srgbClr val="FF0000"/>
                </a:solidFill>
              </a:rPr>
              <a:t>Anne </a:t>
            </a:r>
            <a:r>
              <a:rPr lang="fr-FR" sz="1600" b="1" dirty="0" err="1">
                <a:solidFill>
                  <a:srgbClr val="FF0000"/>
                </a:solidFill>
              </a:rPr>
              <a:t>Hautreux</a:t>
            </a:r>
            <a:endParaRPr lang="fr-FR" sz="1600" b="1" dirty="0">
              <a:solidFill>
                <a:srgbClr val="FF0000"/>
              </a:solidFill>
            </a:endParaRPr>
          </a:p>
          <a:p>
            <a:r>
              <a:rPr lang="fr-FR" sz="1600" dirty="0"/>
              <a:t>Bruno Courtois</a:t>
            </a:r>
          </a:p>
          <a:p>
            <a:r>
              <a:rPr lang="fr-FR" sz="1600" dirty="0"/>
              <a:t>Vincent Berthelot</a:t>
            </a:r>
          </a:p>
          <a:p>
            <a:r>
              <a:rPr lang="fr-FR" sz="1600" dirty="0"/>
              <a:t>Patrice Borie</a:t>
            </a:r>
          </a:p>
          <a:p>
            <a:r>
              <a:rPr lang="fr-FR" sz="1600" dirty="0"/>
              <a:t>Sébastien Rolland</a:t>
            </a:r>
          </a:p>
          <a:p>
            <a:r>
              <a:rPr lang="fr-FR" sz="1600" dirty="0"/>
              <a:t>Frederic Weil</a:t>
            </a:r>
          </a:p>
          <a:p>
            <a:r>
              <a:rPr lang="fr-FR" sz="1600" dirty="0"/>
              <a:t>Sylvain Guyot</a:t>
            </a:r>
          </a:p>
          <a:p>
            <a:r>
              <a:rPr lang="fr-FR" sz="1600" b="1" dirty="0">
                <a:solidFill>
                  <a:srgbClr val="FF0000"/>
                </a:solidFill>
              </a:rPr>
              <a:t>Sylvain Devaux</a:t>
            </a:r>
          </a:p>
          <a:p>
            <a:r>
              <a:rPr lang="fr-FR" sz="1600" dirty="0"/>
              <a:t>Stéphane Salvadori</a:t>
            </a:r>
          </a:p>
          <a:p>
            <a:r>
              <a:rPr lang="fr-FR" sz="1600" b="1" dirty="0">
                <a:solidFill>
                  <a:srgbClr val="FF0000"/>
                </a:solidFill>
              </a:rPr>
              <a:t>Delphine Salvadori</a:t>
            </a:r>
          </a:p>
          <a:p>
            <a:r>
              <a:rPr lang="fr-FR" sz="1600" dirty="0"/>
              <a:t>Julien Ferrandon</a:t>
            </a:r>
          </a:p>
          <a:p>
            <a:r>
              <a:rPr lang="fr-FR" sz="1600" dirty="0"/>
              <a:t>Pascal Renault</a:t>
            </a:r>
          </a:p>
          <a:p>
            <a:r>
              <a:rPr lang="fr-FR" sz="1600" dirty="0"/>
              <a:t>Céline Hozsan</a:t>
            </a:r>
          </a:p>
          <a:p>
            <a:r>
              <a:rPr lang="fr-FR" sz="1600" dirty="0"/>
              <a:t>Séverine Bachelet</a:t>
            </a:r>
          </a:p>
          <a:p>
            <a:r>
              <a:rPr lang="fr-FR" sz="1600" dirty="0"/>
              <a:t>Mario Pruvost</a:t>
            </a:r>
          </a:p>
          <a:p>
            <a:endParaRPr lang="fr-FR" sz="1800" dirty="0"/>
          </a:p>
        </p:txBody>
      </p:sp>
      <p:pic>
        <p:nvPicPr>
          <p:cNvPr id="22" name="Image 2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xmlns="" id="{43E8F45E-FEF9-448A-B85C-E5E25A5ADB31}"/>
              </a:ext>
            </a:extLst>
          </p:cNvPr>
          <p:cNvSpPr txBox="1">
            <a:spLocks/>
          </p:cNvSpPr>
          <p:nvPr/>
        </p:nvSpPr>
        <p:spPr>
          <a:xfrm>
            <a:off x="4878486" y="1673802"/>
            <a:ext cx="3419475" cy="28368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/>
              <a:t>Chantal Carrara</a:t>
            </a:r>
          </a:p>
          <a:p>
            <a:r>
              <a:rPr lang="fr-FR" sz="1600" b="1" dirty="0"/>
              <a:t>Anne </a:t>
            </a:r>
            <a:r>
              <a:rPr lang="fr-FR" sz="1600" b="1" dirty="0" err="1"/>
              <a:t>Hautreux</a:t>
            </a:r>
            <a:endParaRPr lang="fr-FR" sz="1600" dirty="0"/>
          </a:p>
          <a:p>
            <a:r>
              <a:rPr lang="fr-FR" sz="1600" dirty="0"/>
              <a:t>Bruno Courtois</a:t>
            </a:r>
          </a:p>
          <a:p>
            <a:r>
              <a:rPr lang="fr-FR" sz="1600" dirty="0"/>
              <a:t>Vincent Berthelot</a:t>
            </a:r>
          </a:p>
          <a:p>
            <a:r>
              <a:rPr lang="fr-FR" sz="1600" dirty="0"/>
              <a:t>Patrice Borie</a:t>
            </a:r>
          </a:p>
          <a:p>
            <a:r>
              <a:rPr lang="fr-FR" sz="1600" dirty="0"/>
              <a:t>Sébastien Rolland</a:t>
            </a:r>
          </a:p>
          <a:p>
            <a:r>
              <a:rPr lang="fr-FR" sz="1600" dirty="0"/>
              <a:t>Frederic Weil</a:t>
            </a:r>
          </a:p>
          <a:p>
            <a:r>
              <a:rPr lang="fr-FR" sz="1600" dirty="0"/>
              <a:t>Sylvain Guyot</a:t>
            </a:r>
          </a:p>
          <a:p>
            <a:endParaRPr lang="fr-FR" sz="1600" dirty="0"/>
          </a:p>
          <a:p>
            <a:r>
              <a:rPr lang="fr-FR" sz="1600" dirty="0"/>
              <a:t>Stéphane Salvadori</a:t>
            </a:r>
          </a:p>
          <a:p>
            <a:r>
              <a:rPr lang="fr-FR" sz="1600" b="1" dirty="0"/>
              <a:t>Delphine Salvadori</a:t>
            </a:r>
          </a:p>
          <a:p>
            <a:r>
              <a:rPr lang="fr-FR" sz="1600" dirty="0"/>
              <a:t>Julien Ferrandon</a:t>
            </a:r>
          </a:p>
          <a:p>
            <a:r>
              <a:rPr lang="fr-FR" sz="1600" dirty="0"/>
              <a:t>Pascal Renault</a:t>
            </a:r>
          </a:p>
          <a:p>
            <a:r>
              <a:rPr lang="fr-FR" sz="1600" dirty="0"/>
              <a:t>Céline </a:t>
            </a:r>
            <a:r>
              <a:rPr lang="fr-FR" sz="1600" dirty="0" err="1"/>
              <a:t>Hozsan</a:t>
            </a:r>
            <a:endParaRPr lang="fr-FR" sz="1600" dirty="0"/>
          </a:p>
          <a:p>
            <a:r>
              <a:rPr lang="fr-FR" sz="1600" dirty="0"/>
              <a:t>Séverine Bachelet</a:t>
            </a:r>
          </a:p>
          <a:p>
            <a:r>
              <a:rPr lang="fr-FR" sz="1600" dirty="0"/>
              <a:t>Mario Pruvost</a:t>
            </a:r>
          </a:p>
          <a:p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xmlns="" val="395861090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259632" y="908720"/>
            <a:ext cx="6840760" cy="601136"/>
          </a:xfrm>
        </p:spPr>
        <p:txBody>
          <a:bodyPr>
            <a:normAutofit fontScale="90000"/>
          </a:bodyPr>
          <a:lstStyle/>
          <a:p>
            <a:r>
              <a:rPr lang="fr-FR" dirty="0"/>
              <a:t>Membres d’honneur « à vie » </a:t>
            </a:r>
          </a:p>
        </p:txBody>
      </p:sp>
      <p:sp>
        <p:nvSpPr>
          <p:cNvPr id="12" name="Espace réservé du contenu 8"/>
          <p:cNvSpPr txBox="1">
            <a:spLocks/>
          </p:cNvSpPr>
          <p:nvPr/>
        </p:nvSpPr>
        <p:spPr>
          <a:xfrm>
            <a:off x="683568" y="1700808"/>
            <a:ext cx="341985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endParaRPr lang="fr-FR" dirty="0"/>
          </a:p>
          <a:p>
            <a:endParaRPr lang="fr-FR" dirty="0"/>
          </a:p>
        </p:txBody>
      </p:sp>
      <p:pic>
        <p:nvPicPr>
          <p:cNvPr id="22" name="Image 2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pic>
        <p:nvPicPr>
          <p:cNvPr id="7271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700808"/>
            <a:ext cx="3375594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1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1700808"/>
            <a:ext cx="3696615" cy="4484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0978071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/>
          <p:cNvSpPr>
            <a:spLocks noGrp="1"/>
          </p:cNvSpPr>
          <p:nvPr>
            <p:ph type="body" idx="1"/>
          </p:nvPr>
        </p:nvSpPr>
        <p:spPr>
          <a:xfrm>
            <a:off x="539552" y="908720"/>
            <a:ext cx="6637467" cy="1520413"/>
          </a:xfrm>
        </p:spPr>
        <p:txBody>
          <a:bodyPr/>
          <a:lstStyle/>
          <a:p>
            <a:endParaRPr lang="fr-FR" dirty="0"/>
          </a:p>
          <a:p>
            <a:endParaRPr lang="fr-FR" dirty="0"/>
          </a:p>
        </p:txBody>
      </p:sp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sp>
        <p:nvSpPr>
          <p:cNvPr id="11" name="Espace réservé du texte 9"/>
          <p:cNvSpPr txBox="1">
            <a:spLocks/>
          </p:cNvSpPr>
          <p:nvPr/>
        </p:nvSpPr>
        <p:spPr>
          <a:xfrm>
            <a:off x="1043608" y="836712"/>
            <a:ext cx="7344816" cy="237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Objectifs de la saison  2021-2022</a:t>
            </a:r>
          </a:p>
          <a:p>
            <a:pPr lvl="0">
              <a:buFontTx/>
              <a:buChar char="-"/>
            </a:pPr>
            <a:endParaRPr lang="fr-FR" sz="1200" dirty="0"/>
          </a:p>
          <a:p>
            <a:pPr lvl="0">
              <a:buFontTx/>
              <a:buChar char="-"/>
            </a:pPr>
            <a:endParaRPr lang="fr-FR" sz="1200" dirty="0"/>
          </a:p>
          <a:p>
            <a:pPr lvl="0">
              <a:buFontTx/>
              <a:buChar char="-"/>
            </a:pPr>
            <a:r>
              <a:rPr lang="fr-FR" sz="1200" dirty="0"/>
              <a:t> Poursuivre et finir la formation des éducateurs </a:t>
            </a:r>
          </a:p>
          <a:p>
            <a:pPr lvl="0">
              <a:buFontTx/>
              <a:buChar char="-"/>
            </a:pPr>
            <a:endParaRPr lang="fr-FR" sz="1200" dirty="0"/>
          </a:p>
          <a:p>
            <a:pPr lvl="0">
              <a:buFontTx/>
              <a:buChar char="-"/>
            </a:pPr>
            <a:r>
              <a:rPr lang="fr-FR" sz="1200" dirty="0"/>
              <a:t> Recherche de nouveaux sponsors</a:t>
            </a:r>
          </a:p>
          <a:p>
            <a:pPr lvl="0">
              <a:buFontTx/>
              <a:buChar char="-"/>
            </a:pPr>
            <a:endParaRPr lang="fr-FR" sz="1200" dirty="0"/>
          </a:p>
          <a:p>
            <a:pPr lvl="0">
              <a:buFontTx/>
              <a:buChar char="-"/>
            </a:pPr>
            <a:r>
              <a:rPr lang="fr-FR" sz="1200" dirty="0"/>
              <a:t> Réassort des </a:t>
            </a:r>
            <a:r>
              <a:rPr lang="fr-FR" sz="1200" dirty="0" err="1"/>
              <a:t>Trifonctions</a:t>
            </a:r>
            <a:r>
              <a:rPr lang="fr-FR" sz="1200" dirty="0"/>
              <a:t> (mise à jour de la maquette avec les nouveaux sponsors)</a:t>
            </a:r>
          </a:p>
          <a:p>
            <a:pPr lvl="0">
              <a:buFontTx/>
              <a:buChar char="-"/>
            </a:pPr>
            <a:endParaRPr lang="fr-FR" sz="1200" dirty="0"/>
          </a:p>
          <a:p>
            <a:pPr lvl="0">
              <a:buFontTx/>
              <a:buChar char="-"/>
            </a:pPr>
            <a:r>
              <a:rPr lang="fr-FR" sz="1200" dirty="0"/>
              <a:t> Mise à jour de la maquette des équipements avec les nouveaux sponsors</a:t>
            </a:r>
          </a:p>
          <a:p>
            <a:pPr lvl="0">
              <a:buFontTx/>
              <a:buChar char="-"/>
            </a:pPr>
            <a:endParaRPr lang="fr-FR" sz="1200" dirty="0"/>
          </a:p>
          <a:p>
            <a:pPr lvl="0">
              <a:buFontTx/>
              <a:buChar char="-"/>
            </a:pPr>
            <a:r>
              <a:rPr lang="fr-FR" sz="1200" dirty="0"/>
              <a:t> Reprendre une vie sportive tout en respectant les protocoles sanitaires</a:t>
            </a:r>
          </a:p>
          <a:p>
            <a:pPr lvl="0">
              <a:buFontTx/>
              <a:buChar char="-"/>
            </a:pPr>
            <a:endParaRPr lang="fr-FR" sz="1200" dirty="0"/>
          </a:p>
          <a:p>
            <a:pPr lvl="0">
              <a:buFontTx/>
              <a:buChar char="-"/>
            </a:pPr>
            <a:r>
              <a:rPr lang="fr-FR" sz="1200" dirty="0"/>
              <a:t> </a:t>
            </a:r>
            <a:r>
              <a:rPr lang="fr-FR" sz="1200" b="1" dirty="0"/>
              <a:t>Publication de la charte du club </a:t>
            </a:r>
            <a:r>
              <a:rPr lang="fr-FR" sz="1200" dirty="0"/>
              <a:t>(réactualisation de celle de 2016)</a:t>
            </a:r>
          </a:p>
          <a:p>
            <a:pPr lvl="0">
              <a:buFontTx/>
              <a:buChar char="-"/>
            </a:pPr>
            <a:endParaRPr lang="fr-FR" sz="1200" dirty="0"/>
          </a:p>
          <a:p>
            <a:pPr lvl="0">
              <a:buFontTx/>
              <a:buChar char="-"/>
            </a:pPr>
            <a:r>
              <a:rPr lang="fr-FR" sz="1200" dirty="0"/>
              <a:t> Revenir à l’origine du club « Club de compétition »</a:t>
            </a:r>
          </a:p>
          <a:p>
            <a:pPr lvl="0">
              <a:buFontTx/>
              <a:buChar char="-"/>
            </a:pPr>
            <a:endParaRPr lang="fr-FR" sz="1200" dirty="0"/>
          </a:p>
          <a:p>
            <a:pPr lvl="0">
              <a:buFontTx/>
              <a:buChar char="-"/>
            </a:pPr>
            <a:r>
              <a:rPr lang="fr-FR" sz="1200" dirty="0"/>
              <a:t> Organisation d’un cyclo-cross </a:t>
            </a:r>
          </a:p>
          <a:p>
            <a:pPr lvl="0">
              <a:buFontTx/>
              <a:buChar char="-"/>
            </a:pPr>
            <a:endParaRPr lang="fr-FR" sz="1200" dirty="0"/>
          </a:p>
          <a:p>
            <a:pPr lvl="0">
              <a:buFontTx/>
              <a:buChar char="-"/>
            </a:pPr>
            <a:r>
              <a:rPr lang="fr-FR" sz="1200" dirty="0"/>
              <a:t> « </a:t>
            </a:r>
            <a:r>
              <a:rPr lang="fr-FR" sz="1200" dirty="0" err="1"/>
              <a:t>Relooking</a:t>
            </a:r>
            <a:r>
              <a:rPr lang="fr-FR" sz="1200" dirty="0"/>
              <a:t> » du site du club</a:t>
            </a:r>
          </a:p>
          <a:p>
            <a:pPr lvl="0">
              <a:buFontTx/>
              <a:buChar char="-"/>
            </a:pPr>
            <a:endParaRPr lang="fr-FR" sz="1200" dirty="0"/>
          </a:p>
          <a:p>
            <a:pPr lvl="0">
              <a:buFontTx/>
              <a:buChar char="-"/>
            </a:pPr>
            <a:r>
              <a:rPr lang="fr-FR" sz="1200" dirty="0"/>
              <a:t>…</a:t>
            </a:r>
          </a:p>
          <a:p>
            <a:pPr lvl="0">
              <a:buFontTx/>
              <a:buChar char="-"/>
            </a:pPr>
            <a:endParaRPr lang="fr-FR" sz="1200" dirty="0"/>
          </a:p>
          <a:p>
            <a:pPr lvl="0">
              <a:buFontTx/>
              <a:buChar char="-"/>
            </a:pPr>
            <a:endParaRPr lang="fr-FR" sz="1200" dirty="0"/>
          </a:p>
          <a:p>
            <a:pPr lvl="0">
              <a:buFontTx/>
              <a:buChar char="-"/>
            </a:pPr>
            <a:endParaRPr lang="fr-FR" sz="1200" dirty="0"/>
          </a:p>
          <a:p>
            <a:pPr lvl="0">
              <a:buFontTx/>
              <a:buChar char="-"/>
            </a:pPr>
            <a:endParaRPr lang="fr-FR" sz="1200" dirty="0"/>
          </a:p>
          <a:p>
            <a:r>
              <a:rPr lang="fr-FR" sz="1200" b="1" dirty="0"/>
              <a:t> </a:t>
            </a:r>
            <a:endParaRPr lang="fr-FR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20272" y="5517232"/>
            <a:ext cx="1599607" cy="920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456474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267744" y="1196751"/>
            <a:ext cx="5728600" cy="893117"/>
          </a:xfrm>
        </p:spPr>
        <p:txBody>
          <a:bodyPr>
            <a:normAutofit/>
          </a:bodyPr>
          <a:lstStyle/>
          <a:p>
            <a:r>
              <a:rPr lang="fr-FR" dirty="0"/>
              <a:t>A vos agendas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>
          <a:xfrm>
            <a:off x="899592" y="2420888"/>
            <a:ext cx="3312368" cy="576064"/>
          </a:xfrm>
        </p:spPr>
        <p:txBody>
          <a:bodyPr>
            <a:normAutofit fontScale="70000" lnSpcReduction="20000"/>
          </a:bodyPr>
          <a:lstStyle/>
          <a:p>
            <a:r>
              <a:rPr lang="fr-FR" sz="3100" dirty="0"/>
              <a:t>Nos organisations 2022</a:t>
            </a:r>
            <a:r>
              <a:rPr lang="fr-FR" dirty="0"/>
              <a:t>	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2"/>
          </p:nvPr>
        </p:nvSpPr>
        <p:spPr>
          <a:xfrm>
            <a:off x="683568" y="2996952"/>
            <a:ext cx="3888432" cy="2835797"/>
          </a:xfrm>
        </p:spPr>
        <p:txBody>
          <a:bodyPr>
            <a:normAutofit/>
          </a:bodyPr>
          <a:lstStyle/>
          <a:p>
            <a:r>
              <a:rPr lang="fr-FR" sz="2000" dirty="0"/>
              <a:t>Ven.  21/01 La photo</a:t>
            </a:r>
          </a:p>
          <a:p>
            <a:r>
              <a:rPr lang="fr-FR" sz="2000" dirty="0"/>
              <a:t>Dim.  03/04 VOT Adultes</a:t>
            </a:r>
          </a:p>
          <a:p>
            <a:r>
              <a:rPr lang="fr-FR" sz="2000" dirty="0"/>
              <a:t>Sam. 18/06 VOT Jeunes</a:t>
            </a:r>
          </a:p>
          <a:p>
            <a:r>
              <a:rPr lang="fr-FR" sz="2000" dirty="0"/>
              <a:t>Dim.  02/10 Prix ST Rémy</a:t>
            </a:r>
          </a:p>
          <a:p>
            <a:r>
              <a:rPr lang="fr-FR" sz="2000" dirty="0"/>
              <a:t>Dim.  xx/11 </a:t>
            </a:r>
            <a:r>
              <a:rPr lang="fr-FR" sz="2000" dirty="0" err="1"/>
              <a:t>Cyclo-Cross</a:t>
            </a:r>
            <a:endParaRPr lang="fr-FR" sz="2000" dirty="0"/>
          </a:p>
        </p:txBody>
      </p:sp>
      <p:pic>
        <p:nvPicPr>
          <p:cNvPr id="4098" name="Picture 2" descr="C:\Users\renault\Desktop\ACM\Retro 2019\napasoublie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0619"/>
            <a:ext cx="1638300" cy="161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142750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267744" y="1196751"/>
            <a:ext cx="5728600" cy="893117"/>
          </a:xfrm>
        </p:spPr>
        <p:txBody>
          <a:bodyPr>
            <a:normAutofit/>
          </a:bodyPr>
          <a:lstStyle/>
          <a:p>
            <a:r>
              <a:rPr lang="fr-FR" dirty="0"/>
              <a:t>A vos agendas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>
          <a:xfrm>
            <a:off x="899592" y="2420888"/>
            <a:ext cx="3312368" cy="576064"/>
          </a:xfrm>
        </p:spPr>
        <p:txBody>
          <a:bodyPr>
            <a:normAutofit fontScale="70000" lnSpcReduction="20000"/>
          </a:bodyPr>
          <a:lstStyle/>
          <a:p>
            <a:r>
              <a:rPr lang="fr-FR" sz="3100" dirty="0"/>
              <a:t>Nos organisations 2022</a:t>
            </a:r>
            <a:r>
              <a:rPr lang="fr-FR" dirty="0"/>
              <a:t>	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2"/>
          </p:nvPr>
        </p:nvSpPr>
        <p:spPr>
          <a:xfrm>
            <a:off x="683568" y="2996952"/>
            <a:ext cx="3888432" cy="2835797"/>
          </a:xfrm>
        </p:spPr>
        <p:txBody>
          <a:bodyPr>
            <a:normAutofit/>
          </a:bodyPr>
          <a:lstStyle/>
          <a:p>
            <a:r>
              <a:rPr lang="fr-FR" sz="2000" dirty="0"/>
              <a:t>Ven.  21/01 La photo</a:t>
            </a:r>
          </a:p>
          <a:p>
            <a:r>
              <a:rPr lang="fr-FR" sz="2000" dirty="0"/>
              <a:t>Dim.  03/04 VOT Adultes</a:t>
            </a:r>
          </a:p>
          <a:p>
            <a:r>
              <a:rPr lang="fr-FR" sz="2000" dirty="0"/>
              <a:t>Sam. 18/06 VOT Jeunes</a:t>
            </a:r>
          </a:p>
          <a:p>
            <a:r>
              <a:rPr lang="fr-FR" sz="2000" dirty="0"/>
              <a:t>Dim.  02/10 Prix ST Rémy</a:t>
            </a:r>
          </a:p>
          <a:p>
            <a:r>
              <a:rPr lang="fr-FR" sz="2000" dirty="0"/>
              <a:t>Dim.  xx/11 </a:t>
            </a:r>
            <a:r>
              <a:rPr lang="fr-FR" sz="2000" dirty="0" err="1"/>
              <a:t>Cyclo-Cross</a:t>
            </a:r>
            <a:endParaRPr lang="fr-FR" sz="2000" dirty="0"/>
          </a:p>
        </p:txBody>
      </p:sp>
      <p:pic>
        <p:nvPicPr>
          <p:cNvPr id="4098" name="Picture 2" descr="C:\Users\renault\Desktop\ACM\Retro 2019\napasoublie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0619"/>
            <a:ext cx="1638300" cy="161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renault\Desktop\ACM\Retro 2019\oncomptesurvo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996952"/>
            <a:ext cx="3168352" cy="1382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971600" y="5301208"/>
            <a:ext cx="684076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Extrait de la charte 2016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Nous nous engageons à participer à la vie du club,</a:t>
            </a:r>
            <a:endParaRPr kumimoji="0" lang="fr-FR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en apportant notre aide sur les organisations prévues </a:t>
            </a:r>
            <a:endParaRPr kumimoji="0" lang="fr-FR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au calendrier de l’AC Marines </a:t>
            </a:r>
            <a:endParaRPr kumimoji="0" 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80033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8163" y="1014413"/>
            <a:ext cx="8067675" cy="482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5142750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renault\Desktop\ACM\Retro 2019\aper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8528" y="548680"/>
            <a:ext cx="2390775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8104" y="116632"/>
            <a:ext cx="1944216" cy="216024"/>
          </a:xfrm>
          <a:prstGeom prst="rect">
            <a:avLst/>
          </a:prstGeom>
        </p:spPr>
      </p:pic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664" y="1844824"/>
            <a:ext cx="6073874" cy="4092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1844824"/>
            <a:ext cx="1600200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42167279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1693</TotalTime>
  <Words>865</Words>
  <Application>Microsoft Office PowerPoint</Application>
  <PresentationFormat>Affichage à l'écran (4:3)</PresentationFormat>
  <Paragraphs>310</Paragraphs>
  <Slides>33</Slides>
  <Notes>3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33</vt:i4>
      </vt:variant>
    </vt:vector>
  </HeadingPairs>
  <TitlesOfParts>
    <vt:vector size="34" baseType="lpstr">
      <vt:lpstr>Austin</vt:lpstr>
      <vt:lpstr>  ASSEMBLEE GENERALE </vt:lpstr>
      <vt:lpstr>Présentation du club</vt:lpstr>
      <vt:lpstr>La composition du bureau</vt:lpstr>
      <vt:lpstr>La composition du bureau</vt:lpstr>
      <vt:lpstr>Diapositive 5</vt:lpstr>
      <vt:lpstr>Diapositive 6</vt:lpstr>
      <vt:lpstr>Bilan Moral</vt:lpstr>
      <vt:lpstr>Bilan Moral</vt:lpstr>
      <vt:lpstr>Bilan Moral</vt:lpstr>
      <vt:lpstr>Bilan Moral</vt:lpstr>
      <vt:lpstr>Bilan Moral</vt:lpstr>
      <vt:lpstr>Diapositive 12</vt:lpstr>
      <vt:lpstr>Bilan Moral</vt:lpstr>
      <vt:lpstr>Bilan Moral</vt:lpstr>
      <vt:lpstr>Bilan Moral</vt:lpstr>
      <vt:lpstr>Bilan Moral</vt:lpstr>
      <vt:lpstr>Bilan Moral</vt:lpstr>
      <vt:lpstr>Bilan Moral</vt:lpstr>
      <vt:lpstr>Bilan Moral</vt:lpstr>
      <vt:lpstr>Bilan Moral</vt:lpstr>
      <vt:lpstr>Bilan Moral</vt:lpstr>
      <vt:lpstr>  Nos sponsors</vt:lpstr>
      <vt:lpstr>  Nouveaux sponsors</vt:lpstr>
      <vt:lpstr>Renouvèlement du bureau</vt:lpstr>
      <vt:lpstr>Election du nouveau bureau</vt:lpstr>
      <vt:lpstr>Election du nouveau bureau</vt:lpstr>
      <vt:lpstr>Election du nouveau bureau</vt:lpstr>
      <vt:lpstr>Membres d’honneur « à vie » </vt:lpstr>
      <vt:lpstr>Diapositive 29</vt:lpstr>
      <vt:lpstr>A vos agendas </vt:lpstr>
      <vt:lpstr>A vos agendas </vt:lpstr>
      <vt:lpstr>Diapositive 32</vt:lpstr>
      <vt:lpstr>Diapositive 33</vt:lpstr>
    </vt:vector>
  </TitlesOfParts>
  <Company>IFP Energies Nouvelles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ASSEMBLEE GENERALE A.C.M</dc:title>
  <dc:creator>RENAULT Pascal</dc:creator>
  <cp:lastModifiedBy>Pascal RENAULT</cp:lastModifiedBy>
  <cp:revision>158</cp:revision>
  <dcterms:created xsi:type="dcterms:W3CDTF">2019-11-19T08:21:01Z</dcterms:created>
  <dcterms:modified xsi:type="dcterms:W3CDTF">2021-12-10T12:38:29Z</dcterms:modified>
</cp:coreProperties>
</file>